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33" r:id="rId5"/>
    <p:sldMasterId id="2147483941" r:id="rId6"/>
  </p:sldMasterIdLst>
  <p:notesMasterIdLst>
    <p:notesMasterId r:id="rId25"/>
  </p:notesMasterIdLst>
  <p:sldIdLst>
    <p:sldId id="465" r:id="rId7"/>
    <p:sldId id="264" r:id="rId8"/>
    <p:sldId id="270" r:id="rId9"/>
    <p:sldId id="451" r:id="rId10"/>
    <p:sldId id="442" r:id="rId11"/>
    <p:sldId id="433" r:id="rId12"/>
    <p:sldId id="273" r:id="rId13"/>
    <p:sldId id="269" r:id="rId14"/>
    <p:sldId id="437" r:id="rId15"/>
    <p:sldId id="438" r:id="rId16"/>
    <p:sldId id="439" r:id="rId17"/>
    <p:sldId id="440" r:id="rId18"/>
    <p:sldId id="462" r:id="rId19"/>
    <p:sldId id="463" r:id="rId20"/>
    <p:sldId id="436" r:id="rId21"/>
    <p:sldId id="277" r:id="rId22"/>
    <p:sldId id="281" r:id="rId23"/>
    <p:sldId id="464" r:id="rId24"/>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F6E55750-A8C0-43F1-9845-95A2D7C78BEE}" type="datetimeFigureOut">
              <a:rPr lang="en-GB" smtClean="0"/>
              <a:t>14/04/2021</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B27DF8CA-406A-4923-AA41-1103BAE70E39}" type="slidenum">
              <a:rPr lang="en-GB" smtClean="0"/>
              <a:t>‹#›</a:t>
            </a:fld>
            <a:endParaRPr lang="en-GB"/>
          </a:p>
        </p:txBody>
      </p:sp>
    </p:spTree>
    <p:extLst>
      <p:ext uri="{BB962C8B-B14F-4D97-AF65-F5344CB8AC3E}">
        <p14:creationId xmlns:p14="http://schemas.microsoft.com/office/powerpoint/2010/main" val="26352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exploring  challenges in sustaining relationships &amp; effective CP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7678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68C3CB-3118-423E-861A-757A9737E9E3}" type="slidenum">
              <a:rPr lang="en-GB" smtClean="0"/>
              <a:t>17</a:t>
            </a:fld>
            <a:endParaRPr lang="en-GB" dirty="0"/>
          </a:p>
        </p:txBody>
      </p:sp>
    </p:spTree>
    <p:extLst>
      <p:ext uri="{BB962C8B-B14F-4D97-AF65-F5344CB8AC3E}">
        <p14:creationId xmlns:p14="http://schemas.microsoft.com/office/powerpoint/2010/main" val="303438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exploring  challenges in sustaining relationships &amp; effective CP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21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dirty="0"/>
              <a:t>Philp (2020) asks, ‘What does the principle of selflessness ask of social care workers and what is it reasonable to ask of public servants?’ </a:t>
            </a:r>
          </a:p>
          <a:p>
            <a:pPr>
              <a:spcBef>
                <a:spcPts val="900"/>
              </a:spcBef>
            </a:pPr>
            <a:r>
              <a:rPr lang="en-GB" dirty="0"/>
              <a:t>Are professional ethics driving SWs to take too many personal risks?</a:t>
            </a:r>
          </a:p>
          <a:p>
            <a:pPr>
              <a:spcBef>
                <a:spcPts val="900"/>
              </a:spcBef>
            </a:pPr>
            <a:r>
              <a:rPr lang="en-GB" dirty="0"/>
              <a:t>What should managers do to keep staff and families safe?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3118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a:t>eg</a:t>
            </a:r>
            <a:r>
              <a:rPr lang="en-GB" dirty="0"/>
              <a:t> father found hiding in bedroom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can’t see my expressions, so I’m more mindful in what I say, using language to reinforce, I’ll name it more. I hate wearing the mask, it’s horrible, I feel frustrated and flustered in it, it does impact on my concentration, you get hot even if not wearing full PPE. It definitely does make a difference.”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6776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0B68C3CB-3118-423E-861A-757A9737E9E3}" type="slidenum">
              <a:rPr lang="en-GB" smtClean="0"/>
              <a:t>7</a:t>
            </a:fld>
            <a:endParaRPr lang="en-GB"/>
          </a:p>
        </p:txBody>
      </p:sp>
    </p:spTree>
    <p:extLst>
      <p:ext uri="{BB962C8B-B14F-4D97-AF65-F5344CB8AC3E}">
        <p14:creationId xmlns:p14="http://schemas.microsoft.com/office/powerpoint/2010/main" val="9498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8C3CB-3118-423E-861A-757A9737E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11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088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Progressed CP &amp; CIN plans = helpful SW</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7656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8C3CB-3118-423E-861A-757A9737E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88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5CA13A-1B6A-4D4E-B684-57BEAFF02AB9}"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422142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CA13A-1B6A-4D4E-B684-57BEAFF02AB9}"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172757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CA13A-1B6A-4D4E-B684-57BEAFF02AB9}"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318645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057400"/>
            <a:ext cx="6552728" cy="795536"/>
          </a:xfrm>
          <a:prstGeom prst="rect">
            <a:avLst/>
          </a:prstGeom>
        </p:spPr>
        <p:txBody>
          <a:bodyPr/>
          <a:lstStyle>
            <a:lvl1pPr>
              <a:defRPr>
                <a:solidFill>
                  <a:schemeClr val="tx1"/>
                </a:solidFill>
                <a:latin typeface="Georgia"/>
                <a:cs typeface="Georgia"/>
              </a:defRPr>
            </a:lvl1pPr>
          </a:lstStyle>
          <a:p>
            <a:r>
              <a:rPr lang="en-GB" dirty="0"/>
              <a:t>Click to edit Master title style</a:t>
            </a:r>
          </a:p>
        </p:txBody>
      </p:sp>
      <p:sp>
        <p:nvSpPr>
          <p:cNvPr id="5" name="Text Placeholder 4"/>
          <p:cNvSpPr>
            <a:spLocks noGrp="1"/>
          </p:cNvSpPr>
          <p:nvPr>
            <p:ph type="body" sz="quarter" idx="10" hasCustomPrompt="1"/>
          </p:nvPr>
        </p:nvSpPr>
        <p:spPr>
          <a:xfrm>
            <a:off x="468313" y="2948517"/>
            <a:ext cx="6551612" cy="480483"/>
          </a:xfrm>
          <a:prstGeom prst="rect">
            <a:avLst/>
          </a:prstGeom>
        </p:spPr>
        <p:txBody>
          <a:bodyPr/>
          <a:lstStyle>
            <a:lvl1pPr>
              <a:defRPr sz="1600" baseline="0">
                <a:solidFill>
                  <a:schemeClr val="tx1"/>
                </a:solidFill>
              </a:defRPr>
            </a:lvl1pPr>
          </a:lstStyle>
          <a:p>
            <a:pPr lvl="0"/>
            <a:r>
              <a:rPr lang="en-GB" dirty="0"/>
              <a:t>Click to edit subtitle</a:t>
            </a:r>
          </a:p>
        </p:txBody>
      </p:sp>
    </p:spTree>
    <p:extLst>
      <p:ext uri="{BB962C8B-B14F-4D97-AF65-F5344CB8AC3E}">
        <p14:creationId xmlns:p14="http://schemas.microsoft.com/office/powerpoint/2010/main" val="162045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548680"/>
            <a:ext cx="7772400" cy="1143000"/>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6" y="1796819"/>
            <a:ext cx="7772400" cy="3936437"/>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295385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548680"/>
            <a:ext cx="7772400" cy="1143000"/>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6" y="1796819"/>
            <a:ext cx="7772400" cy="4512501"/>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8520922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7" y="549210"/>
            <a:ext cx="4535165" cy="1224359"/>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7" y="1920810"/>
            <a:ext cx="4535165" cy="3620425"/>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
        <p:nvSpPr>
          <p:cNvPr id="5" name="Picture Placeholder 4"/>
          <p:cNvSpPr>
            <a:spLocks noGrp="1"/>
          </p:cNvSpPr>
          <p:nvPr>
            <p:ph type="pic" sz="quarter" idx="10"/>
          </p:nvPr>
        </p:nvSpPr>
        <p:spPr>
          <a:xfrm>
            <a:off x="5129032" y="548680"/>
            <a:ext cx="1657350" cy="2209800"/>
          </a:xfrm>
          <a:prstGeom prst="rect">
            <a:avLst/>
          </a:prstGeom>
        </p:spPr>
        <p:txBody>
          <a:bodyPr/>
          <a:lstStyle/>
          <a:p>
            <a:endParaRPr lang="en-GB" dirty="0"/>
          </a:p>
        </p:txBody>
      </p:sp>
      <p:sp>
        <p:nvSpPr>
          <p:cNvPr id="6" name="Picture Placeholder 4"/>
          <p:cNvSpPr>
            <a:spLocks noGrp="1"/>
          </p:cNvSpPr>
          <p:nvPr>
            <p:ph type="pic" sz="quarter" idx="11"/>
          </p:nvPr>
        </p:nvSpPr>
        <p:spPr>
          <a:xfrm>
            <a:off x="6946925" y="2953965"/>
            <a:ext cx="1657350" cy="2209800"/>
          </a:xfrm>
          <a:prstGeom prst="rect">
            <a:avLst/>
          </a:prstGeom>
        </p:spPr>
        <p:txBody>
          <a:bodyPr/>
          <a:lstStyle/>
          <a:p>
            <a:endParaRPr lang="en-GB"/>
          </a:p>
        </p:txBody>
      </p:sp>
      <p:sp>
        <p:nvSpPr>
          <p:cNvPr id="7" name="Picture Placeholder 4"/>
          <p:cNvSpPr>
            <a:spLocks noGrp="1"/>
          </p:cNvSpPr>
          <p:nvPr>
            <p:ph type="pic" sz="quarter" idx="12"/>
          </p:nvPr>
        </p:nvSpPr>
        <p:spPr>
          <a:xfrm>
            <a:off x="6946925" y="548680"/>
            <a:ext cx="1657350" cy="2209800"/>
          </a:xfrm>
          <a:prstGeom prst="rect">
            <a:avLst/>
          </a:prstGeom>
        </p:spPr>
        <p:txBody>
          <a:bodyPr/>
          <a:lstStyle/>
          <a:p>
            <a:endParaRPr lang="en-GB"/>
          </a:p>
        </p:txBody>
      </p:sp>
      <p:sp>
        <p:nvSpPr>
          <p:cNvPr id="8" name="Picture Placeholder 4"/>
          <p:cNvSpPr>
            <a:spLocks noGrp="1"/>
          </p:cNvSpPr>
          <p:nvPr>
            <p:ph type="pic" sz="quarter" idx="13"/>
          </p:nvPr>
        </p:nvSpPr>
        <p:spPr>
          <a:xfrm>
            <a:off x="5126154" y="2961680"/>
            <a:ext cx="1657350" cy="2209800"/>
          </a:xfrm>
          <a:prstGeom prst="rect">
            <a:avLst/>
          </a:prstGeom>
        </p:spPr>
        <p:txBody>
          <a:bodyPr/>
          <a:lstStyle/>
          <a:p>
            <a:endParaRPr lang="en-GB"/>
          </a:p>
        </p:txBody>
      </p:sp>
    </p:spTree>
    <p:extLst>
      <p:ext uri="{BB962C8B-B14F-4D97-AF65-F5344CB8AC3E}">
        <p14:creationId xmlns:p14="http://schemas.microsoft.com/office/powerpoint/2010/main" val="195305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548680"/>
            <a:ext cx="7772400" cy="1143000"/>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6" y="1796819"/>
            <a:ext cx="7772400" cy="3656012"/>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195064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0E4E-3F61-491C-B46A-0C4D311530BC}"/>
              </a:ext>
            </a:extLst>
          </p:cNvPr>
          <p:cNvSpPr>
            <a:spLocks noGrp="1"/>
          </p:cNvSpPr>
          <p:nvPr>
            <p:ph type="title"/>
          </p:nvPr>
        </p:nvSpPr>
        <p:spPr>
          <a:xfrm>
            <a:off x="629841" y="365125"/>
            <a:ext cx="7886700" cy="1325563"/>
          </a:xfrm>
          <a:prstGeom prst="rect">
            <a:avLst/>
          </a:prstGeom>
        </p:spPr>
        <p:txBody>
          <a:bodyPr lIns="68580" tIns="34290" rIns="68580" bIns="34290"/>
          <a:lstStyle/>
          <a:p>
            <a:r>
              <a:rPr lang="en-US"/>
              <a:t>Click to edit Master title style</a:t>
            </a:r>
            <a:endParaRPr lang="en-GB"/>
          </a:p>
        </p:txBody>
      </p:sp>
      <p:sp>
        <p:nvSpPr>
          <p:cNvPr id="3" name="Text Placeholder 2">
            <a:extLst>
              <a:ext uri="{FF2B5EF4-FFF2-40B4-BE49-F238E27FC236}">
                <a16:creationId xmlns:a16="http://schemas.microsoft.com/office/drawing/2014/main" id="{8F16BDFE-FA5D-45C4-A156-3D5B214D8B70}"/>
              </a:ext>
            </a:extLst>
          </p:cNvPr>
          <p:cNvSpPr>
            <a:spLocks noGrp="1"/>
          </p:cNvSpPr>
          <p:nvPr>
            <p:ph type="body" idx="1"/>
          </p:nvPr>
        </p:nvSpPr>
        <p:spPr>
          <a:xfrm>
            <a:off x="629842" y="1681163"/>
            <a:ext cx="3868340" cy="823912"/>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7B71A4C-41DB-4268-83E2-E989FCDDFEC0}"/>
              </a:ext>
            </a:extLst>
          </p:cNvPr>
          <p:cNvSpPr>
            <a:spLocks noGrp="1"/>
          </p:cNvSpPr>
          <p:nvPr>
            <p:ph sz="half" idx="2"/>
          </p:nvPr>
        </p:nvSpPr>
        <p:spPr>
          <a:xfrm>
            <a:off x="629842" y="2505075"/>
            <a:ext cx="3868340" cy="3684588"/>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4E8DA1-EE1F-405E-B400-3DB22A472B03}"/>
              </a:ext>
            </a:extLst>
          </p:cNvPr>
          <p:cNvSpPr>
            <a:spLocks noGrp="1"/>
          </p:cNvSpPr>
          <p:nvPr>
            <p:ph type="body" sz="quarter" idx="3"/>
          </p:nvPr>
        </p:nvSpPr>
        <p:spPr>
          <a:xfrm>
            <a:off x="4629151" y="1681163"/>
            <a:ext cx="3887391" cy="823912"/>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9843148-E641-4A4F-BD5E-43158899697E}"/>
              </a:ext>
            </a:extLst>
          </p:cNvPr>
          <p:cNvSpPr>
            <a:spLocks noGrp="1"/>
          </p:cNvSpPr>
          <p:nvPr>
            <p:ph sz="quarter" idx="4"/>
          </p:nvPr>
        </p:nvSpPr>
        <p:spPr>
          <a:xfrm>
            <a:off x="4629151" y="2505075"/>
            <a:ext cx="3887391" cy="3684588"/>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32F775-DFA6-4FE0-9575-D616920EDC64}"/>
              </a:ext>
            </a:extLst>
          </p:cNvPr>
          <p:cNvSpPr>
            <a:spLocks noGrp="1"/>
          </p:cNvSpPr>
          <p:nvPr>
            <p:ph type="dt" sz="half" idx="10"/>
          </p:nvPr>
        </p:nvSpPr>
        <p:spPr>
          <a:xfrm>
            <a:off x="628650" y="6356351"/>
            <a:ext cx="2057400" cy="365125"/>
          </a:xfrm>
          <a:prstGeom prst="rect">
            <a:avLst/>
          </a:prstGeom>
        </p:spPr>
        <p:txBody>
          <a:bodyPr lIns="68580" tIns="34290" rIns="68580" bIns="34290"/>
          <a:lstStyle/>
          <a:p>
            <a:fld id="{2C86A7E0-D9DF-46A4-86F4-EB053C4067EA}" type="datetimeFigureOut">
              <a:rPr lang="en-GB" smtClean="0"/>
              <a:t>14/04/2021</a:t>
            </a:fld>
            <a:endParaRPr lang="en-GB"/>
          </a:p>
        </p:txBody>
      </p:sp>
      <p:sp>
        <p:nvSpPr>
          <p:cNvPr id="8" name="Footer Placeholder 7">
            <a:extLst>
              <a:ext uri="{FF2B5EF4-FFF2-40B4-BE49-F238E27FC236}">
                <a16:creationId xmlns:a16="http://schemas.microsoft.com/office/drawing/2014/main" id="{97DFD09C-3E44-4CAB-AB9A-CC68B0303984}"/>
              </a:ext>
            </a:extLst>
          </p:cNvPr>
          <p:cNvSpPr>
            <a:spLocks noGrp="1"/>
          </p:cNvSpPr>
          <p:nvPr>
            <p:ph type="ftr" sz="quarter" idx="11"/>
          </p:nvPr>
        </p:nvSpPr>
        <p:spPr>
          <a:xfrm>
            <a:off x="3028950" y="6356351"/>
            <a:ext cx="3086100" cy="365125"/>
          </a:xfrm>
          <a:prstGeom prst="rect">
            <a:avLst/>
          </a:prstGeom>
        </p:spPr>
        <p:txBody>
          <a:bodyPr lIns="68580" tIns="34290" rIns="68580" bIns="34290"/>
          <a:lstStyle/>
          <a:p>
            <a:endParaRPr lang="en-GB"/>
          </a:p>
        </p:txBody>
      </p:sp>
      <p:sp>
        <p:nvSpPr>
          <p:cNvPr id="9" name="Slide Number Placeholder 8">
            <a:extLst>
              <a:ext uri="{FF2B5EF4-FFF2-40B4-BE49-F238E27FC236}">
                <a16:creationId xmlns:a16="http://schemas.microsoft.com/office/drawing/2014/main" id="{9E4D6FA7-8852-44AC-B14C-08AB30E45F43}"/>
              </a:ext>
            </a:extLst>
          </p:cNvPr>
          <p:cNvSpPr>
            <a:spLocks noGrp="1"/>
          </p:cNvSpPr>
          <p:nvPr>
            <p:ph type="sldNum" sz="quarter" idx="12"/>
          </p:nvPr>
        </p:nvSpPr>
        <p:spPr>
          <a:xfrm>
            <a:off x="6457950" y="6356351"/>
            <a:ext cx="2057400" cy="365125"/>
          </a:xfrm>
          <a:prstGeom prst="rect">
            <a:avLst/>
          </a:prstGeom>
        </p:spPr>
        <p:txBody>
          <a:bodyPr lIns="68580" tIns="34290" rIns="68580" bIns="34290"/>
          <a:lstStyle/>
          <a:p>
            <a:fld id="{A6ACEE9A-BB8D-4803-83DD-BF07D4F32C65}" type="slidenum">
              <a:rPr lang="en-GB" smtClean="0"/>
              <a:t>‹#›</a:t>
            </a:fld>
            <a:endParaRPr lang="en-GB"/>
          </a:p>
        </p:txBody>
      </p:sp>
    </p:spTree>
    <p:extLst>
      <p:ext uri="{BB962C8B-B14F-4D97-AF65-F5344CB8AC3E}">
        <p14:creationId xmlns:p14="http://schemas.microsoft.com/office/powerpoint/2010/main" val="372107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5D2-F01B-450A-9095-A251FD5D2DA7}"/>
              </a:ext>
            </a:extLst>
          </p:cNvPr>
          <p:cNvSpPr>
            <a:spLocks noGrp="1"/>
          </p:cNvSpPr>
          <p:nvPr>
            <p:ph type="title"/>
          </p:nvPr>
        </p:nvSpPr>
        <p:spPr>
          <a:xfrm>
            <a:off x="629841" y="457200"/>
            <a:ext cx="2949178" cy="1600200"/>
          </a:xfrm>
          <a:prstGeom prst="rect">
            <a:avLst/>
          </a:prstGeom>
        </p:spPr>
        <p:txBody>
          <a:bodyPr lIns="68580" tIns="34290" rIns="68580" bIns="34290"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FA2969-E246-4FD1-8254-F147359DE568}"/>
              </a:ext>
            </a:extLst>
          </p:cNvPr>
          <p:cNvSpPr>
            <a:spLocks noGrp="1"/>
          </p:cNvSpPr>
          <p:nvPr>
            <p:ph idx="1"/>
          </p:nvPr>
        </p:nvSpPr>
        <p:spPr>
          <a:xfrm>
            <a:off x="3887391" y="987426"/>
            <a:ext cx="4629150" cy="4873625"/>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915D00-E169-45D6-B530-62CBC252B728}"/>
              </a:ext>
            </a:extLst>
          </p:cNvPr>
          <p:cNvSpPr>
            <a:spLocks noGrp="1"/>
          </p:cNvSpPr>
          <p:nvPr>
            <p:ph type="body" sz="half" idx="2"/>
          </p:nvPr>
        </p:nvSpPr>
        <p:spPr>
          <a:xfrm>
            <a:off x="629841" y="2057401"/>
            <a:ext cx="2949178" cy="3811588"/>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4146B93-F484-4C8C-9924-D0773976DCA1}"/>
              </a:ext>
            </a:extLst>
          </p:cNvPr>
          <p:cNvSpPr>
            <a:spLocks noGrp="1"/>
          </p:cNvSpPr>
          <p:nvPr>
            <p:ph type="dt" sz="half" idx="10"/>
          </p:nvPr>
        </p:nvSpPr>
        <p:spPr>
          <a:xfrm>
            <a:off x="628650" y="6356351"/>
            <a:ext cx="2057400" cy="365125"/>
          </a:xfrm>
          <a:prstGeom prst="rect">
            <a:avLst/>
          </a:prstGeom>
        </p:spPr>
        <p:txBody>
          <a:bodyPr lIns="68580" tIns="34290" rIns="68580" bIns="34290"/>
          <a:lstStyle/>
          <a:p>
            <a:fld id="{2C86A7E0-D9DF-46A4-86F4-EB053C4067EA}" type="datetimeFigureOut">
              <a:rPr lang="en-GB" smtClean="0"/>
              <a:t>14/04/2021</a:t>
            </a:fld>
            <a:endParaRPr lang="en-GB"/>
          </a:p>
        </p:txBody>
      </p:sp>
      <p:sp>
        <p:nvSpPr>
          <p:cNvPr id="6" name="Footer Placeholder 5">
            <a:extLst>
              <a:ext uri="{FF2B5EF4-FFF2-40B4-BE49-F238E27FC236}">
                <a16:creationId xmlns:a16="http://schemas.microsoft.com/office/drawing/2014/main" id="{4BBACD68-CE00-4804-8A2A-8D6997A7914E}"/>
              </a:ext>
            </a:extLst>
          </p:cNvPr>
          <p:cNvSpPr>
            <a:spLocks noGrp="1"/>
          </p:cNvSpPr>
          <p:nvPr>
            <p:ph type="ftr" sz="quarter" idx="11"/>
          </p:nvPr>
        </p:nvSpPr>
        <p:spPr>
          <a:xfrm>
            <a:off x="3028950" y="6356351"/>
            <a:ext cx="3086100" cy="365125"/>
          </a:xfrm>
          <a:prstGeom prst="rect">
            <a:avLst/>
          </a:prstGeom>
        </p:spPr>
        <p:txBody>
          <a:bodyPr lIns="68580" tIns="34290" rIns="68580" bIns="34290"/>
          <a:lstStyle/>
          <a:p>
            <a:endParaRPr lang="en-GB"/>
          </a:p>
        </p:txBody>
      </p:sp>
      <p:sp>
        <p:nvSpPr>
          <p:cNvPr id="7" name="Slide Number Placeholder 6">
            <a:extLst>
              <a:ext uri="{FF2B5EF4-FFF2-40B4-BE49-F238E27FC236}">
                <a16:creationId xmlns:a16="http://schemas.microsoft.com/office/drawing/2014/main" id="{3CEC9BDB-A007-4583-A7D8-6DB70A29FC9E}"/>
              </a:ext>
            </a:extLst>
          </p:cNvPr>
          <p:cNvSpPr>
            <a:spLocks noGrp="1"/>
          </p:cNvSpPr>
          <p:nvPr>
            <p:ph type="sldNum" sz="quarter" idx="12"/>
          </p:nvPr>
        </p:nvSpPr>
        <p:spPr>
          <a:xfrm>
            <a:off x="6457950" y="6356351"/>
            <a:ext cx="2057400" cy="365125"/>
          </a:xfrm>
          <a:prstGeom prst="rect">
            <a:avLst/>
          </a:prstGeom>
        </p:spPr>
        <p:txBody>
          <a:bodyPr lIns="68580" tIns="34290" rIns="68580" bIns="34290"/>
          <a:lstStyle/>
          <a:p>
            <a:fld id="{A6ACEE9A-BB8D-4803-83DD-BF07D4F32C65}" type="slidenum">
              <a:rPr lang="en-GB" smtClean="0"/>
              <a:t>‹#›</a:t>
            </a:fld>
            <a:endParaRPr lang="en-GB"/>
          </a:p>
        </p:txBody>
      </p:sp>
    </p:spTree>
    <p:extLst>
      <p:ext uri="{BB962C8B-B14F-4D97-AF65-F5344CB8AC3E}">
        <p14:creationId xmlns:p14="http://schemas.microsoft.com/office/powerpoint/2010/main" val="157879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548680"/>
            <a:ext cx="7772400" cy="1143000"/>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6" y="1796820"/>
            <a:ext cx="7772400" cy="3936437"/>
          </a:xfrm>
          <a:prstGeom prst="rect">
            <a:avLst/>
          </a:prstGeom>
        </p:spPr>
        <p:txBody>
          <a:bodyPr/>
          <a:lstStyle>
            <a:lvl1pPr marL="342892" indent="-342892">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18449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CA13A-1B6A-4D4E-B684-57BEAFF02AB9}"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3326738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7" y="549211"/>
            <a:ext cx="4535165" cy="1224359"/>
          </a:xfrm>
          <a:prstGeom prst="rect">
            <a:avLst/>
          </a:prstGeom>
        </p:spPr>
        <p:txBody>
          <a:bodyPr/>
          <a:lstStyle>
            <a:lvl1pPr>
              <a:defRPr sz="2800">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395537" y="1920811"/>
            <a:ext cx="4535165" cy="3620425"/>
          </a:xfrm>
          <a:prstGeom prst="rect">
            <a:avLst/>
          </a:prstGeom>
        </p:spPr>
        <p:txBody>
          <a:bodyPr/>
          <a:lstStyle>
            <a:lvl1pPr marL="342892" indent="-342892">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
        <p:nvSpPr>
          <p:cNvPr id="5" name="Picture Placeholder 4"/>
          <p:cNvSpPr>
            <a:spLocks noGrp="1"/>
          </p:cNvSpPr>
          <p:nvPr>
            <p:ph type="pic" sz="quarter" idx="10"/>
          </p:nvPr>
        </p:nvSpPr>
        <p:spPr>
          <a:xfrm>
            <a:off x="5129032" y="548680"/>
            <a:ext cx="1657350" cy="2209800"/>
          </a:xfrm>
          <a:prstGeom prst="rect">
            <a:avLst/>
          </a:prstGeom>
        </p:spPr>
        <p:txBody>
          <a:bodyPr/>
          <a:lstStyle/>
          <a:p>
            <a:endParaRPr lang="en-GB" dirty="0"/>
          </a:p>
        </p:txBody>
      </p:sp>
      <p:sp>
        <p:nvSpPr>
          <p:cNvPr id="6" name="Picture Placeholder 4"/>
          <p:cNvSpPr>
            <a:spLocks noGrp="1"/>
          </p:cNvSpPr>
          <p:nvPr>
            <p:ph type="pic" sz="quarter" idx="11"/>
          </p:nvPr>
        </p:nvSpPr>
        <p:spPr>
          <a:xfrm>
            <a:off x="6946925" y="2953965"/>
            <a:ext cx="1657350" cy="2209800"/>
          </a:xfrm>
          <a:prstGeom prst="rect">
            <a:avLst/>
          </a:prstGeom>
        </p:spPr>
        <p:txBody>
          <a:bodyPr/>
          <a:lstStyle/>
          <a:p>
            <a:endParaRPr lang="en-GB"/>
          </a:p>
        </p:txBody>
      </p:sp>
      <p:sp>
        <p:nvSpPr>
          <p:cNvPr id="7" name="Picture Placeholder 4"/>
          <p:cNvSpPr>
            <a:spLocks noGrp="1"/>
          </p:cNvSpPr>
          <p:nvPr>
            <p:ph type="pic" sz="quarter" idx="12"/>
          </p:nvPr>
        </p:nvSpPr>
        <p:spPr>
          <a:xfrm>
            <a:off x="6946925" y="548680"/>
            <a:ext cx="1657350" cy="2209800"/>
          </a:xfrm>
          <a:prstGeom prst="rect">
            <a:avLst/>
          </a:prstGeom>
        </p:spPr>
        <p:txBody>
          <a:bodyPr/>
          <a:lstStyle/>
          <a:p>
            <a:endParaRPr lang="en-GB"/>
          </a:p>
        </p:txBody>
      </p:sp>
      <p:sp>
        <p:nvSpPr>
          <p:cNvPr id="8" name="Picture Placeholder 4"/>
          <p:cNvSpPr>
            <a:spLocks noGrp="1"/>
          </p:cNvSpPr>
          <p:nvPr>
            <p:ph type="pic" sz="quarter" idx="13"/>
          </p:nvPr>
        </p:nvSpPr>
        <p:spPr>
          <a:xfrm>
            <a:off x="5126154" y="2961680"/>
            <a:ext cx="1657350" cy="2209800"/>
          </a:xfrm>
          <a:prstGeom prst="rect">
            <a:avLst/>
          </a:prstGeom>
        </p:spPr>
        <p:txBody>
          <a:bodyPr/>
          <a:lstStyle/>
          <a:p>
            <a:endParaRPr lang="en-GB"/>
          </a:p>
        </p:txBody>
      </p:sp>
    </p:spTree>
    <p:extLst>
      <p:ext uri="{BB962C8B-B14F-4D97-AF65-F5344CB8AC3E}">
        <p14:creationId xmlns:p14="http://schemas.microsoft.com/office/powerpoint/2010/main" val="288136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5" y="2057400"/>
            <a:ext cx="6552728" cy="795536"/>
          </a:xfrm>
          <a:prstGeom prst="rect">
            <a:avLst/>
          </a:prstGeom>
        </p:spPr>
        <p:txBody>
          <a:bodyPr/>
          <a:lstStyle>
            <a:lvl1pPr>
              <a:defRPr>
                <a:solidFill>
                  <a:schemeClr val="tx1"/>
                </a:solidFill>
                <a:latin typeface="Georgia"/>
                <a:cs typeface="Georgia"/>
              </a:defRPr>
            </a:lvl1pPr>
          </a:lstStyle>
          <a:p>
            <a:r>
              <a:rPr lang="en-GB" dirty="0"/>
              <a:t>Click to edit Master title style</a:t>
            </a:r>
          </a:p>
        </p:txBody>
      </p:sp>
      <p:sp>
        <p:nvSpPr>
          <p:cNvPr id="5" name="Text Placeholder 4"/>
          <p:cNvSpPr>
            <a:spLocks noGrp="1"/>
          </p:cNvSpPr>
          <p:nvPr>
            <p:ph type="body" sz="quarter" idx="10" hasCustomPrompt="1"/>
          </p:nvPr>
        </p:nvSpPr>
        <p:spPr>
          <a:xfrm>
            <a:off x="468313" y="2948518"/>
            <a:ext cx="6551612" cy="480483"/>
          </a:xfrm>
          <a:prstGeom prst="rect">
            <a:avLst/>
          </a:prstGeom>
        </p:spPr>
        <p:txBody>
          <a:bodyPr/>
          <a:lstStyle>
            <a:lvl1pPr>
              <a:defRPr sz="1600" baseline="0">
                <a:solidFill>
                  <a:schemeClr val="tx1"/>
                </a:solidFill>
              </a:defRPr>
            </a:lvl1pPr>
          </a:lstStyle>
          <a:p>
            <a:pPr lvl="0"/>
            <a:r>
              <a:rPr lang="en-GB" dirty="0"/>
              <a:t>Click to edit subtitle</a:t>
            </a:r>
          </a:p>
        </p:txBody>
      </p:sp>
    </p:spTree>
    <p:extLst>
      <p:ext uri="{BB962C8B-B14F-4D97-AF65-F5344CB8AC3E}">
        <p14:creationId xmlns:p14="http://schemas.microsoft.com/office/powerpoint/2010/main" val="27603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CA13A-1B6A-4D4E-B684-57BEAFF02AB9}"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211588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5CA13A-1B6A-4D4E-B684-57BEAFF02AB9}"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365422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5CA13A-1B6A-4D4E-B684-57BEAFF02AB9}" type="datetimeFigureOut">
              <a:rPr lang="en-GB" smtClean="0"/>
              <a:t>14/04/2021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389443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5CA13A-1B6A-4D4E-B684-57BEAFF02AB9}"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37210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CA13A-1B6A-4D4E-B684-57BEAFF02AB9}" type="datetimeFigureOut">
              <a:rPr lang="en-GB" smtClean="0"/>
              <a:t>14/04/2021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26956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CA13A-1B6A-4D4E-B684-57BEAFF02AB9}"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210633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CA13A-1B6A-4D4E-B684-57BEAFF02AB9}"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41C104-8DD4-4814-8F5C-5F6E6D85C309}" type="slidenum">
              <a:rPr lang="en-GB" smtClean="0"/>
              <a:t>‹#›</a:t>
            </a:fld>
            <a:endParaRPr lang="en-GB"/>
          </a:p>
        </p:txBody>
      </p:sp>
    </p:spTree>
    <p:extLst>
      <p:ext uri="{BB962C8B-B14F-4D97-AF65-F5344CB8AC3E}">
        <p14:creationId xmlns:p14="http://schemas.microsoft.com/office/powerpoint/2010/main" val="166344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CA13A-1B6A-4D4E-B684-57BEAFF02AB9}" type="datetimeFigureOut">
              <a:rPr lang="en-GB" smtClean="0"/>
              <a:t>14/04/2021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1C104-8DD4-4814-8F5C-5F6E6D85C309}" type="slidenum">
              <a:rPr lang="en-GB" smtClean="0"/>
              <a:t>‹#›</a:t>
            </a:fld>
            <a:endParaRPr lang="en-GB"/>
          </a:p>
        </p:txBody>
      </p:sp>
    </p:spTree>
    <p:extLst>
      <p:ext uri="{BB962C8B-B14F-4D97-AF65-F5344CB8AC3E}">
        <p14:creationId xmlns:p14="http://schemas.microsoft.com/office/powerpoint/2010/main" val="146567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00502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Lst>
  <p:txStyles>
    <p:titleStyle>
      <a:lvl1pPr algn="l" rtl="0" eaLnBrk="0" fontAlgn="base" hangingPunct="0">
        <a:spcBef>
          <a:spcPct val="0"/>
        </a:spcBef>
        <a:spcAft>
          <a:spcPct val="0"/>
        </a:spcAft>
        <a:defRPr sz="3600">
          <a:solidFill>
            <a:srgbClr val="489EBD"/>
          </a:solidFill>
          <a:latin typeface="Georgia"/>
          <a:ea typeface="ＭＳ Ｐゴシック" charset="0"/>
          <a:cs typeface="Georgia"/>
        </a:defRPr>
      </a:lvl1pPr>
      <a:lvl2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0" indent="0" algn="l" rtl="0" eaLnBrk="0" fontAlgn="base" hangingPunct="0">
        <a:spcBef>
          <a:spcPct val="20000"/>
        </a:spcBef>
        <a:spcAft>
          <a:spcPct val="0"/>
        </a:spcAft>
        <a:buClr>
          <a:srgbClr val="0A648F"/>
        </a:buClr>
        <a:buSzPct val="80000"/>
        <a:buFont typeface="Wingdings" pitchFamily="2" charset="2"/>
        <a:buNone/>
        <a:defRPr sz="2000" baseline="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0A648F"/>
        </a:buClr>
        <a:buNone/>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A648F"/>
        </a:buClr>
        <a:buSzPct val="65000"/>
        <a:buFont typeface="Wingdings"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0A648F"/>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0A648F"/>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2564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txStyles>
    <p:titleStyle>
      <a:lvl1pPr algn="l" rtl="0" eaLnBrk="0" fontAlgn="base" hangingPunct="0">
        <a:spcBef>
          <a:spcPct val="0"/>
        </a:spcBef>
        <a:spcAft>
          <a:spcPct val="0"/>
        </a:spcAft>
        <a:defRPr sz="2700">
          <a:solidFill>
            <a:srgbClr val="489EBD"/>
          </a:solidFill>
          <a:latin typeface="Georgia"/>
          <a:ea typeface="ＭＳ Ｐゴシック" charset="0"/>
          <a:cs typeface="Georgia"/>
        </a:defRPr>
      </a:lvl1pPr>
      <a:lvl2pPr algn="l" rtl="0" eaLnBrk="0" fontAlgn="base" hangingPunct="0">
        <a:spcBef>
          <a:spcPct val="0"/>
        </a:spcBef>
        <a:spcAft>
          <a:spcPct val="0"/>
        </a:spcAft>
        <a:defRPr sz="3000">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3000">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3000">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3000">
          <a:solidFill>
            <a:schemeClr val="bg1"/>
          </a:solidFill>
          <a:latin typeface="Georgia" charset="0"/>
          <a:ea typeface="ＭＳ Ｐゴシック" charset="0"/>
          <a:cs typeface="Georgia" panose="02040502050405020303" pitchFamily="18" charset="0"/>
        </a:defRPr>
      </a:lvl5pPr>
      <a:lvl6pPr marL="342900" algn="l" rtl="0" fontAlgn="base">
        <a:spcBef>
          <a:spcPct val="0"/>
        </a:spcBef>
        <a:spcAft>
          <a:spcPct val="0"/>
        </a:spcAft>
        <a:defRPr sz="3000">
          <a:solidFill>
            <a:schemeClr val="tx2"/>
          </a:solidFill>
          <a:latin typeface="Times New Roman" pitchFamily="18" charset="0"/>
        </a:defRPr>
      </a:lvl6pPr>
      <a:lvl7pPr marL="685800" algn="l" rtl="0" fontAlgn="base">
        <a:spcBef>
          <a:spcPct val="0"/>
        </a:spcBef>
        <a:spcAft>
          <a:spcPct val="0"/>
        </a:spcAft>
        <a:defRPr sz="3000">
          <a:solidFill>
            <a:schemeClr val="tx2"/>
          </a:solidFill>
          <a:latin typeface="Times New Roman" pitchFamily="18" charset="0"/>
        </a:defRPr>
      </a:lvl7pPr>
      <a:lvl8pPr marL="1028700" algn="l" rtl="0" fontAlgn="base">
        <a:spcBef>
          <a:spcPct val="0"/>
        </a:spcBef>
        <a:spcAft>
          <a:spcPct val="0"/>
        </a:spcAft>
        <a:defRPr sz="3000">
          <a:solidFill>
            <a:schemeClr val="tx2"/>
          </a:solidFill>
          <a:latin typeface="Times New Roman" pitchFamily="18" charset="0"/>
        </a:defRPr>
      </a:lvl8pPr>
      <a:lvl9pPr marL="1371600" algn="l" rtl="0" fontAlgn="base">
        <a:spcBef>
          <a:spcPct val="0"/>
        </a:spcBef>
        <a:spcAft>
          <a:spcPct val="0"/>
        </a:spcAft>
        <a:defRPr sz="3000">
          <a:solidFill>
            <a:schemeClr val="tx2"/>
          </a:solidFill>
          <a:latin typeface="Times New Roman" pitchFamily="18" charset="0"/>
        </a:defRPr>
      </a:lvl9pPr>
    </p:titleStyle>
    <p:bodyStyle>
      <a:lvl1pPr marL="0" indent="0" algn="l" rtl="0" eaLnBrk="0" fontAlgn="base" hangingPunct="0">
        <a:spcBef>
          <a:spcPct val="20000"/>
        </a:spcBef>
        <a:spcAft>
          <a:spcPct val="0"/>
        </a:spcAft>
        <a:buClr>
          <a:srgbClr val="0A648F"/>
        </a:buClr>
        <a:buSzPct val="80000"/>
        <a:buFont typeface="Wingdings" pitchFamily="2" charset="2"/>
        <a:buNone/>
        <a:defRPr sz="1500" baseline="0">
          <a:solidFill>
            <a:schemeClr val="tx1"/>
          </a:solidFill>
          <a:latin typeface="+mn-lt"/>
          <a:ea typeface="ＭＳ Ｐゴシック" charset="0"/>
          <a:cs typeface="ＭＳ Ｐゴシック" charset="0"/>
        </a:defRPr>
      </a:lvl1pPr>
      <a:lvl2pPr marL="342900" indent="0" algn="l" rtl="0" eaLnBrk="0" fontAlgn="base" hangingPunct="0">
        <a:spcBef>
          <a:spcPct val="20000"/>
        </a:spcBef>
        <a:spcAft>
          <a:spcPct val="0"/>
        </a:spcAft>
        <a:buClr>
          <a:srgbClr val="0A648F"/>
        </a:buClr>
        <a:buNone/>
        <a:defRPr sz="1200">
          <a:solidFill>
            <a:schemeClr val="tx1"/>
          </a:solidFill>
          <a:latin typeface="+mn-lt"/>
          <a:ea typeface="ＭＳ Ｐゴシック" charset="0"/>
        </a:defRPr>
      </a:lvl2pPr>
      <a:lvl3pPr marL="857250" indent="-171450" algn="l" rtl="0" eaLnBrk="0" fontAlgn="base" hangingPunct="0">
        <a:spcBef>
          <a:spcPct val="20000"/>
        </a:spcBef>
        <a:spcAft>
          <a:spcPct val="0"/>
        </a:spcAft>
        <a:buClr>
          <a:srgbClr val="0A648F"/>
        </a:buClr>
        <a:buSzPct val="65000"/>
        <a:buFont typeface="Wingdings" pitchFamily="2" charset="2"/>
        <a:buChar char="o"/>
        <a:defRPr sz="2100">
          <a:solidFill>
            <a:schemeClr val="bg1"/>
          </a:solidFill>
          <a:latin typeface="+mn-lt"/>
          <a:ea typeface="ＭＳ Ｐゴシック" charset="0"/>
        </a:defRPr>
      </a:lvl3pPr>
      <a:lvl4pPr marL="1200150" indent="-171450" algn="l" rtl="0" eaLnBrk="0" fontAlgn="base" hangingPunct="0">
        <a:spcBef>
          <a:spcPct val="20000"/>
        </a:spcBef>
        <a:spcAft>
          <a:spcPct val="0"/>
        </a:spcAft>
        <a:buClr>
          <a:srgbClr val="0A648F"/>
        </a:buClr>
        <a:buSzPct val="80000"/>
        <a:buChar char="–"/>
        <a:defRPr sz="2100">
          <a:solidFill>
            <a:schemeClr val="bg1"/>
          </a:solidFill>
          <a:latin typeface="+mn-lt"/>
          <a:ea typeface="ＭＳ Ｐゴシック" charset="0"/>
        </a:defRPr>
      </a:lvl4pPr>
      <a:lvl5pPr marL="1543050" indent="-171450" algn="l" rtl="0" eaLnBrk="0" fontAlgn="base" hangingPunct="0">
        <a:spcBef>
          <a:spcPct val="20000"/>
        </a:spcBef>
        <a:spcAft>
          <a:spcPct val="0"/>
        </a:spcAft>
        <a:buClr>
          <a:srgbClr val="0A648F"/>
        </a:buClr>
        <a:buSzPct val="90000"/>
        <a:buChar char="»"/>
        <a:defRPr sz="2100">
          <a:solidFill>
            <a:schemeClr val="bg1"/>
          </a:solidFill>
          <a:latin typeface="+mn-lt"/>
          <a:ea typeface="ＭＳ Ｐゴシック" charset="0"/>
        </a:defRPr>
      </a:lvl5pPr>
      <a:lvl6pPr marL="1885950" indent="-171450" algn="l" rtl="0" fontAlgn="base">
        <a:spcBef>
          <a:spcPct val="20000"/>
        </a:spcBef>
        <a:spcAft>
          <a:spcPct val="0"/>
        </a:spcAft>
        <a:buClr>
          <a:srgbClr val="CCFFFF"/>
        </a:buClr>
        <a:buSzPct val="90000"/>
        <a:buChar char="»"/>
        <a:defRPr sz="2100" b="1">
          <a:solidFill>
            <a:schemeClr val="tx1"/>
          </a:solidFill>
          <a:latin typeface="+mn-lt"/>
        </a:defRPr>
      </a:lvl6pPr>
      <a:lvl7pPr marL="2228850" indent="-171450" algn="l" rtl="0" fontAlgn="base">
        <a:spcBef>
          <a:spcPct val="20000"/>
        </a:spcBef>
        <a:spcAft>
          <a:spcPct val="0"/>
        </a:spcAft>
        <a:buClr>
          <a:srgbClr val="CCFFFF"/>
        </a:buClr>
        <a:buSzPct val="90000"/>
        <a:buChar char="»"/>
        <a:defRPr sz="2100" b="1">
          <a:solidFill>
            <a:schemeClr val="tx1"/>
          </a:solidFill>
          <a:latin typeface="+mn-lt"/>
        </a:defRPr>
      </a:lvl7pPr>
      <a:lvl8pPr marL="2571750" indent="-171450" algn="l" rtl="0" fontAlgn="base">
        <a:spcBef>
          <a:spcPct val="20000"/>
        </a:spcBef>
        <a:spcAft>
          <a:spcPct val="0"/>
        </a:spcAft>
        <a:buClr>
          <a:srgbClr val="CCFFFF"/>
        </a:buClr>
        <a:buSzPct val="90000"/>
        <a:buChar char="»"/>
        <a:defRPr sz="2100" b="1">
          <a:solidFill>
            <a:schemeClr val="tx1"/>
          </a:solidFill>
          <a:latin typeface="+mn-lt"/>
        </a:defRPr>
      </a:lvl8pPr>
      <a:lvl9pPr marL="2914650" indent="-171450" algn="l" rtl="0" fontAlgn="base">
        <a:spcBef>
          <a:spcPct val="20000"/>
        </a:spcBef>
        <a:spcAft>
          <a:spcPct val="0"/>
        </a:spcAft>
        <a:buClr>
          <a:srgbClr val="CCFFFF"/>
        </a:buClr>
        <a:buSzPct val="90000"/>
        <a:buChar char="»"/>
        <a:defRPr sz="21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1.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birmingham.ac.uk/child-protection-and-social-distancing" TargetMode="External"/><Relationship Id="rId2" Type="http://schemas.openxmlformats.org/officeDocument/2006/relationships/hyperlink" Target="mailto:H.Ferguson.3@bham.ac.uk"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F1C40-3367-4BEC-BFC5-27AC64003643}"/>
              </a:ext>
            </a:extLst>
          </p:cNvPr>
          <p:cNvSpPr>
            <a:spLocks noGrp="1"/>
          </p:cNvSpPr>
          <p:nvPr>
            <p:ph type="ctrTitle"/>
          </p:nvPr>
        </p:nvSpPr>
        <p:spPr>
          <a:xfrm>
            <a:off x="685800" y="548681"/>
            <a:ext cx="7772400" cy="3051770"/>
          </a:xfrm>
        </p:spPr>
        <p:txBody>
          <a:bodyPr>
            <a:normAutofit fontScale="90000"/>
          </a:bodyPr>
          <a:lstStyle/>
          <a:p>
            <a:br>
              <a:rPr lang="en-GB" dirty="0"/>
            </a:br>
            <a:r>
              <a:rPr lang="en-GB" dirty="0"/>
              <a:t>The effects of Covid-19 on social work with children and parents. </a:t>
            </a:r>
            <a:br>
              <a:rPr lang="en-GB" dirty="0"/>
            </a:br>
            <a:r>
              <a:rPr lang="en-GB" dirty="0"/>
              <a:t>Or</a:t>
            </a:r>
            <a:br>
              <a:rPr lang="en-GB" dirty="0"/>
            </a:br>
            <a:r>
              <a:rPr lang="en-GB" i="1" dirty="0"/>
              <a:t>Being helpful in Social Work</a:t>
            </a:r>
            <a:endParaRPr lang="en-GB" dirty="0"/>
          </a:p>
        </p:txBody>
      </p:sp>
      <p:sp>
        <p:nvSpPr>
          <p:cNvPr id="5" name="Subtitle 4">
            <a:extLst>
              <a:ext uri="{FF2B5EF4-FFF2-40B4-BE49-F238E27FC236}">
                <a16:creationId xmlns:a16="http://schemas.microsoft.com/office/drawing/2014/main" id="{E6843C36-F36E-494A-A9EF-785C7E21774B}"/>
              </a:ext>
            </a:extLst>
          </p:cNvPr>
          <p:cNvSpPr>
            <a:spLocks noGrp="1"/>
          </p:cNvSpPr>
          <p:nvPr>
            <p:ph type="subTitle" idx="1"/>
          </p:nvPr>
        </p:nvSpPr>
        <p:spPr/>
        <p:txBody>
          <a:bodyPr>
            <a:normAutofit fontScale="92500" lnSpcReduction="20000"/>
          </a:bodyPr>
          <a:lstStyle/>
          <a:p>
            <a:endParaRPr lang="en-GB" dirty="0"/>
          </a:p>
          <a:p>
            <a:r>
              <a:rPr lang="en-GB" dirty="0">
                <a:solidFill>
                  <a:schemeClr val="tx1"/>
                </a:solidFill>
              </a:rPr>
              <a:t>Harry Ferguson, Prof of SW, University of Birmingham</a:t>
            </a:r>
          </a:p>
          <a:p>
            <a:r>
              <a:rPr lang="en-GB" dirty="0">
                <a:solidFill>
                  <a:schemeClr val="tx1"/>
                </a:solidFill>
              </a:rPr>
              <a:t>@</a:t>
            </a:r>
            <a:r>
              <a:rPr lang="en-GB" dirty="0" err="1">
                <a:solidFill>
                  <a:schemeClr val="tx1"/>
                </a:solidFill>
              </a:rPr>
              <a:t>harr_Ferguson</a:t>
            </a:r>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60327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772400" cy="4824536"/>
          </a:xfrm>
        </p:spPr>
        <p:txBody>
          <a:bodyPr/>
          <a:lstStyle/>
          <a:p>
            <a:pPr marL="0" indent="0">
              <a:buNone/>
            </a:pPr>
            <a:r>
              <a:rPr lang="en-GB" u="sng" dirty="0"/>
              <a:t>April 2020 continued</a:t>
            </a:r>
          </a:p>
          <a:p>
            <a:r>
              <a:rPr lang="en-GB" dirty="0"/>
              <a:t>On home visits ‘Ray’ (father) was often very aggressive towards the SW, who did joint-visits with SWA. </a:t>
            </a:r>
          </a:p>
          <a:p>
            <a:r>
              <a:rPr lang="en-GB" dirty="0"/>
              <a:t>Of her relationship with Susan the SW said: “She is starting, initially she was really closed, really not wanting us to be involved, she is starting to open up slightly, starting to talk about how she might leave him, so that is positive in terms of our relationship together, it is just difficult to know how honest she is being.”</a:t>
            </a:r>
          </a:p>
          <a:p>
            <a:pPr marL="0" indent="0">
              <a:buNone/>
            </a:pPr>
            <a:endParaRPr lang="en-GB" dirty="0"/>
          </a:p>
          <a:p>
            <a:r>
              <a:rPr lang="en-GB" dirty="0"/>
              <a:t>“it is really hard to maintain social distancing with a 3 year old, especially one like her because she is really keen to play and climb on me and you know in normal times that is fine.  So that is hard, … but other than that, I am glad to be able to go. I would be really worried about these children if I couldn’t go.”</a:t>
            </a:r>
          </a:p>
        </p:txBody>
      </p:sp>
      <p:pic>
        <p:nvPicPr>
          <p:cNvPr id="4" name="Picture 3">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5" name="Picture 4">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223633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October 2020</a:t>
            </a:r>
            <a:br>
              <a:rPr lang="en-GB" dirty="0"/>
            </a:br>
            <a:endParaRPr lang="en-GB" dirty="0"/>
          </a:p>
        </p:txBody>
      </p:sp>
      <p:sp>
        <p:nvSpPr>
          <p:cNvPr id="3" name="Content Placeholder 2"/>
          <p:cNvSpPr>
            <a:spLocks noGrp="1"/>
          </p:cNvSpPr>
          <p:nvPr>
            <p:ph idx="1"/>
          </p:nvPr>
        </p:nvSpPr>
        <p:spPr>
          <a:xfrm>
            <a:off x="395536" y="1340768"/>
            <a:ext cx="8424936" cy="3456384"/>
          </a:xfrm>
        </p:spPr>
        <p:txBody>
          <a:bodyPr/>
          <a:lstStyle/>
          <a:p>
            <a:r>
              <a:rPr lang="en-GB" b="1" dirty="0"/>
              <a:t>Social worker</a:t>
            </a:r>
            <a:r>
              <a:rPr lang="en-GB" dirty="0"/>
              <a:t>: “He said I create problems in their family to warrant my existence, ‘I’m sick of hearing your fucking name’. So it’s not going great, to be honest. ((sighs)) I don’t know. … Care of the 3 year old is good enough and there’s been no domestic violence incident since May, he’s stopped drinking. Things are better … in fairness to them. He says he’s stopped drinking because he doesn’t want to lose his kids. He drinks and becomes aggressive and that’s what we are worried about. And I’ve not had anything to suggest he’s not being honest about that. I have a good relationship with mum, I’m straight with her, she tells me things she could get away with not telling me. I really want her to turn things around.”</a:t>
            </a:r>
          </a:p>
        </p:txBody>
      </p:sp>
      <p:pic>
        <p:nvPicPr>
          <p:cNvPr id="4" name="Picture 3">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5" name="Picture 4">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255172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96944" cy="4896544"/>
          </a:xfrm>
        </p:spPr>
        <p:txBody>
          <a:bodyPr/>
          <a:lstStyle/>
          <a:p>
            <a:pPr marL="0" indent="0">
              <a:buNone/>
            </a:pPr>
            <a:r>
              <a:rPr lang="en-GB" sz="1800" u="sng" dirty="0"/>
              <a:t>October 2020</a:t>
            </a:r>
          </a:p>
          <a:p>
            <a:pPr marL="0" indent="0">
              <a:buNone/>
            </a:pPr>
            <a:r>
              <a:rPr lang="en-GB" sz="1800" b="1" dirty="0"/>
              <a:t>Susan / Mother:</a:t>
            </a:r>
            <a:r>
              <a:rPr lang="en-GB" sz="1800" dirty="0"/>
              <a:t> “We’ve been lucky we’ve got a very nice SW, it was hard at the beginning but once we’ve got to know her we can go to her if we need anything. </a:t>
            </a:r>
          </a:p>
          <a:p>
            <a:pPr marL="0" indent="0">
              <a:buNone/>
            </a:pPr>
            <a:r>
              <a:rPr lang="en-GB" sz="1800" dirty="0"/>
              <a:t>The SW has seen the children in school on their own and if they’ve got any worries they can see her on their own, in the kitchen or the living room or they would go round the block for a walk. … During lockdown a lot of it was done over Skype or phone. The video calls were strange to start with, it was just like talking face to face really, quite relaxed, easy going. </a:t>
            </a:r>
          </a:p>
          <a:p>
            <a:pPr marL="0" indent="0">
              <a:buNone/>
            </a:pPr>
            <a:r>
              <a:rPr lang="en-GB" sz="1800" dirty="0"/>
              <a:t>When she visits we sit in the living room, she wears gloves and a mask, she sees the kids and we have a chat, it’s quite relaxed really. We are getting used to the PPE now, it was very surreal and strange in the beginning, we’ve kind of adapted to it now, it’s just a precaution. … PPE has not affected how helpful they’ve been able to be and it definitely hasn’t affected how they work with the children.  The social worker is brilliant with them. </a:t>
            </a:r>
          </a:p>
          <a:p>
            <a:pPr marL="0" indent="0">
              <a:buNone/>
            </a:pPr>
            <a:r>
              <a:rPr lang="en-GB" sz="1800" dirty="0"/>
              <a:t>I think we’ve got a good relationship, we’re up front with each other. She hasn’t judged, she’s been tough when she’s needed to, she doesn’t hide things, she’s up front no matter how hard it is to hear it, which has really helped. There have been times when we haven’t wanted to hear things, she’s wanted things to change that we don’t want to. But she’s honest with us and we work together to find solutions, but she’s understanding as well.” </a:t>
            </a:r>
          </a:p>
          <a:p>
            <a:endParaRPr lang="en-GB" dirty="0"/>
          </a:p>
        </p:txBody>
      </p:sp>
    </p:spTree>
    <p:extLst>
      <p:ext uri="{BB962C8B-B14F-4D97-AF65-F5344CB8AC3E}">
        <p14:creationId xmlns:p14="http://schemas.microsoft.com/office/powerpoint/2010/main" val="405951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476672"/>
            <a:ext cx="7992888" cy="4536504"/>
          </a:xfrm>
        </p:spPr>
        <p:txBody>
          <a:bodyPr/>
          <a:lstStyle/>
          <a:p>
            <a:pPr marL="0" indent="0">
              <a:spcBef>
                <a:spcPts val="600"/>
              </a:spcBef>
              <a:buNone/>
            </a:pPr>
            <a:r>
              <a:rPr lang="en-GB" sz="1800" u="sng" dirty="0"/>
              <a:t>November 2020</a:t>
            </a:r>
          </a:p>
          <a:p>
            <a:pPr marL="0" indent="0">
              <a:spcBef>
                <a:spcPts val="600"/>
              </a:spcBef>
              <a:buNone/>
            </a:pPr>
            <a:r>
              <a:rPr lang="en-GB" sz="1800" b="1" dirty="0"/>
              <a:t>Ray/Father</a:t>
            </a:r>
            <a:r>
              <a:rPr lang="en-GB" sz="1800" dirty="0"/>
              <a:t>: On visits during the pandemic we’ve admitted there’s a few things that could be changed in our house, there’s no manual about being a parent. It’s been quite hard, I’m not one who likes to be told what to do. She has been helpful – she got us to see there are things we have to change. She sourced a bed, she’s going to get us a cot. Every case is different and with the one we’ve got and she’s come in and rather than stereotyping she’s looked at it in an individual way, so I think that’s helped. She’s helped when I said can I get help with a bed, I’m a proud man. She’s not trying to tick the boxes. She had a list, she had some things her people told her what to do and she didn’t bother going through them all.  Some social workers go through it even if they don’t need to because they have been told to. [The previous SW didn’t interact with the children]. The one we’ve got now interacts with all of us, the other SW would snatch her bag away. The current SW interacts with the children, asks how they are, brings them little bits, games, clothes, talks to them directly rather than through us, she walks through the house. </a:t>
            </a:r>
          </a:p>
          <a:p>
            <a:pPr>
              <a:spcBef>
                <a:spcPts val="600"/>
              </a:spcBef>
            </a:pPr>
            <a:endParaRPr lang="en-GB" sz="1900" dirty="0"/>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403282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DDAEA0-AB9A-49F6-A9E6-2438091DED32}"/>
              </a:ext>
            </a:extLst>
          </p:cNvPr>
          <p:cNvSpPr>
            <a:spLocks noGrp="1"/>
          </p:cNvSpPr>
          <p:nvPr>
            <p:ph type="title"/>
          </p:nvPr>
        </p:nvSpPr>
        <p:spPr/>
        <p:txBody>
          <a:bodyPr/>
          <a:lstStyle/>
          <a:p>
            <a:r>
              <a:rPr lang="en-GB" sz="3600" dirty="0"/>
              <a:t>Reliability</a:t>
            </a:r>
          </a:p>
        </p:txBody>
      </p:sp>
      <p:sp>
        <p:nvSpPr>
          <p:cNvPr id="10" name="Content Placeholder 9">
            <a:extLst>
              <a:ext uri="{FF2B5EF4-FFF2-40B4-BE49-F238E27FC236}">
                <a16:creationId xmlns:a16="http://schemas.microsoft.com/office/drawing/2014/main" id="{52F0FD6F-F5C3-4397-804E-2F360FDF916A}"/>
              </a:ext>
            </a:extLst>
          </p:cNvPr>
          <p:cNvSpPr>
            <a:spLocks noGrp="1"/>
          </p:cNvSpPr>
          <p:nvPr>
            <p:ph idx="1"/>
          </p:nvPr>
        </p:nvSpPr>
        <p:spPr>
          <a:xfrm>
            <a:off x="539552" y="1196752"/>
            <a:ext cx="7920880" cy="4242187"/>
          </a:xfrm>
          <a:prstGeom prst="rect">
            <a:avLst/>
          </a:prstGeom>
        </p:spPr>
        <p:txBody>
          <a:bodyPr wrap="square">
            <a:spAutoFit/>
          </a:bodyPr>
          <a:lstStyle/>
          <a:p>
            <a:pPr>
              <a:spcBef>
                <a:spcPts val="1600"/>
              </a:spcBef>
            </a:pPr>
            <a:r>
              <a:rPr lang="en-GB" sz="2400" dirty="0"/>
              <a:t>Turning up, even when not welcome, persevering</a:t>
            </a:r>
          </a:p>
          <a:p>
            <a:pPr>
              <a:spcBef>
                <a:spcPts val="1600"/>
              </a:spcBef>
            </a:pPr>
            <a:r>
              <a:rPr lang="en-GB" sz="2400" dirty="0"/>
              <a:t>Not retaliating when they are angry, rejecting … </a:t>
            </a:r>
          </a:p>
          <a:p>
            <a:pPr>
              <a:spcBef>
                <a:spcPts val="1600"/>
              </a:spcBef>
            </a:pPr>
            <a:r>
              <a:rPr lang="en-GB" sz="2400" dirty="0"/>
              <a:t>Humane practice: Provision of material support, food</a:t>
            </a:r>
          </a:p>
          <a:p>
            <a:pPr>
              <a:spcBef>
                <a:spcPts val="1600"/>
              </a:spcBef>
            </a:pPr>
            <a:r>
              <a:rPr lang="en-GB" sz="2400" dirty="0"/>
              <a:t>Not just about ‘care’ but good use of authority </a:t>
            </a:r>
          </a:p>
          <a:p>
            <a:pPr>
              <a:spcBef>
                <a:spcPts val="1600"/>
              </a:spcBef>
            </a:pPr>
            <a:r>
              <a:rPr lang="en-GB" sz="2400" dirty="0"/>
              <a:t>Placing limits on parents, some teenagers </a:t>
            </a:r>
          </a:p>
          <a:p>
            <a:pPr>
              <a:spcBef>
                <a:spcPts val="900"/>
              </a:spcBef>
            </a:pPr>
            <a:r>
              <a:rPr lang="en-GB" sz="2400" dirty="0"/>
              <a:t>Touch &amp; closeness are therapeutic &amp; central</a:t>
            </a:r>
          </a:p>
          <a:p>
            <a:pPr>
              <a:spcBef>
                <a:spcPts val="900"/>
              </a:spcBef>
            </a:pPr>
            <a:r>
              <a:rPr lang="en-GB" sz="2400" dirty="0"/>
              <a:t>Provided nurture when children needed it.</a:t>
            </a:r>
          </a:p>
          <a:p>
            <a:pPr>
              <a:spcBef>
                <a:spcPts val="1600"/>
              </a:spcBef>
            </a:pPr>
            <a:endParaRPr lang="en-GB" dirty="0"/>
          </a:p>
        </p:txBody>
      </p:sp>
    </p:spTree>
    <p:extLst>
      <p:ext uri="{BB962C8B-B14F-4D97-AF65-F5344CB8AC3E}">
        <p14:creationId xmlns:p14="http://schemas.microsoft.com/office/powerpoint/2010/main" val="346869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04614"/>
            <a:ext cx="7920880" cy="918269"/>
          </a:xfrm>
        </p:spPr>
        <p:txBody>
          <a:bodyPr/>
          <a:lstStyle/>
          <a:p>
            <a:r>
              <a:rPr lang="en-GB" dirty="0"/>
              <a:t>Relational practice – A ‘holding relationship’ </a:t>
            </a:r>
            <a:endParaRPr lang="en-GB" dirty="0">
              <a:latin typeface="+mn-lt"/>
            </a:endParaRPr>
          </a:p>
        </p:txBody>
      </p:sp>
      <p:sp>
        <p:nvSpPr>
          <p:cNvPr id="5" name="Content Placeholder 4"/>
          <p:cNvSpPr>
            <a:spLocks noGrp="1"/>
          </p:cNvSpPr>
          <p:nvPr>
            <p:ph idx="1"/>
          </p:nvPr>
        </p:nvSpPr>
        <p:spPr>
          <a:xfrm>
            <a:off x="287524" y="1844824"/>
            <a:ext cx="8568952" cy="3168352"/>
          </a:xfrm>
        </p:spPr>
        <p:txBody>
          <a:bodyPr/>
          <a:lstStyle/>
          <a:p>
            <a:pPr>
              <a:spcBef>
                <a:spcPts val="600"/>
              </a:spcBef>
            </a:pPr>
            <a:r>
              <a:rPr lang="en-GB" sz="2400" dirty="0"/>
              <a:t>When could not hold children physically, held them and parents </a:t>
            </a:r>
            <a:r>
              <a:rPr lang="en-GB" sz="2400" i="1" dirty="0"/>
              <a:t>in mind </a:t>
            </a:r>
          </a:p>
          <a:p>
            <a:pPr>
              <a:spcBef>
                <a:spcPts val="600"/>
              </a:spcBef>
            </a:pPr>
            <a:r>
              <a:rPr lang="en-GB" sz="2400" dirty="0"/>
              <a:t>Through a deeply meaningful </a:t>
            </a:r>
            <a:r>
              <a:rPr lang="en-GB" sz="2400" i="1" dirty="0"/>
              <a:t>relationship</a:t>
            </a:r>
          </a:p>
          <a:p>
            <a:pPr>
              <a:spcBef>
                <a:spcPts val="600"/>
              </a:spcBef>
            </a:pPr>
            <a:r>
              <a:rPr lang="en-GB" sz="2400" dirty="0"/>
              <a:t>Demonstrating care for and about them</a:t>
            </a:r>
          </a:p>
          <a:p>
            <a:pPr marL="257175" indent="-257175">
              <a:buFont typeface="Arial" panose="020B0604020202020204" pitchFamily="34" charset="0"/>
              <a:buChar char="•"/>
            </a:pPr>
            <a:r>
              <a:rPr lang="en-GB" sz="2400" dirty="0"/>
              <a:t>Container for the processing of trauma, hostility, care</a:t>
            </a:r>
          </a:p>
          <a:p>
            <a:pPr marL="257175" indent="-257175">
              <a:buFont typeface="Arial" panose="020B0604020202020204" pitchFamily="34" charset="0"/>
              <a:buChar char="•"/>
            </a:pPr>
            <a:r>
              <a:rPr lang="en-GB" sz="2400" dirty="0"/>
              <a:t>Trusting relationship develops self-efficacy, skills, confidence, esteem.</a:t>
            </a:r>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4238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7" y="620688"/>
            <a:ext cx="7920880" cy="1566739"/>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r>
              <a:rPr lang="en-GB" sz="3000" b="0" dirty="0">
                <a:latin typeface="+mn-lt"/>
                <a:cs typeface="Arial" panose="020B0604020202020204" pitchFamily="34" charset="0"/>
              </a:rPr>
              <a:t>Innovative practice</a:t>
            </a:r>
          </a:p>
        </p:txBody>
      </p:sp>
      <p:sp>
        <p:nvSpPr>
          <p:cNvPr id="5" name="Content Placeholder 4"/>
          <p:cNvSpPr>
            <a:spLocks noGrp="1"/>
          </p:cNvSpPr>
          <p:nvPr>
            <p:ph idx="1"/>
          </p:nvPr>
        </p:nvSpPr>
        <p:spPr>
          <a:xfrm>
            <a:off x="395536" y="1340768"/>
            <a:ext cx="7200800" cy="3672408"/>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pPr>
              <a:spcBef>
                <a:spcPts val="600"/>
              </a:spcBef>
            </a:pPr>
            <a:r>
              <a:rPr lang="en-GB" sz="2000" b="0" u="sng" dirty="0">
                <a:cs typeface="Arial" panose="020B0604020202020204" pitchFamily="34" charset="0"/>
              </a:rPr>
              <a:t>Spatial</a:t>
            </a:r>
            <a:r>
              <a:rPr lang="en-GB" sz="2000" b="0" dirty="0">
                <a:cs typeface="Arial" panose="020B0604020202020204" pitchFamily="34" charset="0"/>
              </a:rPr>
              <a:t> shift - away from interior of the home &amp; into</a:t>
            </a:r>
            <a:r>
              <a:rPr lang="en-GB" sz="2000" b="0" dirty="0"/>
              <a:t> gardens, parks, walking interviews</a:t>
            </a:r>
          </a:p>
          <a:p>
            <a:pPr>
              <a:spcBef>
                <a:spcPts val="600"/>
              </a:spcBef>
            </a:pPr>
            <a:r>
              <a:rPr lang="en-GB" sz="2000" b="0" dirty="0"/>
              <a:t>Creative and playful improvisations</a:t>
            </a:r>
          </a:p>
          <a:p>
            <a:pPr>
              <a:spcBef>
                <a:spcPts val="600"/>
              </a:spcBef>
            </a:pPr>
            <a:r>
              <a:rPr lang="en-GB" sz="2000" b="0" dirty="0"/>
              <a:t>Invest in shoulder-to-shoulder work</a:t>
            </a:r>
          </a:p>
          <a:p>
            <a:pPr marL="0" indent="0">
              <a:spcBef>
                <a:spcPts val="600"/>
              </a:spcBef>
              <a:buNone/>
            </a:pPr>
            <a:endParaRPr lang="en-GB" sz="2000" b="0" dirty="0"/>
          </a:p>
          <a:p>
            <a:pPr>
              <a:spcBef>
                <a:spcPts val="600"/>
              </a:spcBef>
            </a:pPr>
            <a:r>
              <a:rPr lang="en-GB" sz="2000" b="0" u="sng" dirty="0"/>
              <a:t>Tempora</a:t>
            </a:r>
            <a:r>
              <a:rPr lang="en-GB" sz="2000" b="0" dirty="0"/>
              <a:t>l shift - often having </a:t>
            </a:r>
            <a:r>
              <a:rPr lang="en-GB" sz="2000" b="0" i="1" dirty="0"/>
              <a:t>more</a:t>
            </a:r>
            <a:r>
              <a:rPr lang="en-GB" sz="2000" b="0" dirty="0"/>
              <a:t> contact </a:t>
            </a:r>
          </a:p>
          <a:p>
            <a:pPr>
              <a:spcBef>
                <a:spcPts val="600"/>
              </a:spcBef>
            </a:pPr>
            <a:r>
              <a:rPr lang="en-GB" sz="2000" b="0" dirty="0"/>
              <a:t>Spread out over time and a range of platforms</a:t>
            </a:r>
          </a:p>
          <a:p>
            <a:pPr>
              <a:spcBef>
                <a:spcPts val="600"/>
              </a:spcBef>
            </a:pPr>
            <a:r>
              <a:rPr lang="en-GB" sz="2000" b="0" dirty="0"/>
              <a:t>Hybrid approach combining telephone calls, video calls, text messages, images, film (WhatsApp) and in-person</a:t>
            </a:r>
          </a:p>
          <a:p>
            <a:pPr>
              <a:spcBef>
                <a:spcPts val="600"/>
              </a:spcBef>
            </a:pPr>
            <a:r>
              <a:rPr lang="en-GB" sz="2000" b="0" dirty="0"/>
              <a:t>Having </a:t>
            </a:r>
            <a:r>
              <a:rPr lang="en-GB" sz="2000" b="0" i="1" dirty="0"/>
              <a:t>more</a:t>
            </a:r>
            <a:r>
              <a:rPr lang="en-GB" sz="2000" b="0" dirty="0"/>
              <a:t> contact with some families</a:t>
            </a:r>
          </a:p>
          <a:p>
            <a:pPr>
              <a:spcBef>
                <a:spcPts val="600"/>
              </a:spcBef>
            </a:pPr>
            <a:r>
              <a:rPr lang="en-GB" sz="2000" b="0" dirty="0"/>
              <a:t>Spread out over a range of formats, spaces. </a:t>
            </a:r>
          </a:p>
          <a:p>
            <a:pPr>
              <a:spcBef>
                <a:spcPts val="600"/>
              </a:spcBef>
            </a:pPr>
            <a:endParaRPr lang="en-GB" sz="1900" dirty="0"/>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pic>
        <p:nvPicPr>
          <p:cNvPr id="11" name="Picture 10">
            <a:extLst>
              <a:ext uri="{FF2B5EF4-FFF2-40B4-BE49-F238E27FC236}">
                <a16:creationId xmlns:a16="http://schemas.microsoft.com/office/drawing/2014/main" id="{71499096-365A-4839-A103-B1AF211960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453" y="2924944"/>
            <a:ext cx="1800000" cy="1200000"/>
          </a:xfrm>
          <a:prstGeom prst="rect">
            <a:avLst/>
          </a:prstGeom>
        </p:spPr>
      </p:pic>
    </p:spTree>
    <p:extLst>
      <p:ext uri="{BB962C8B-B14F-4D97-AF65-F5344CB8AC3E}">
        <p14:creationId xmlns:p14="http://schemas.microsoft.com/office/powerpoint/2010/main" val="387280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7" y="116631"/>
            <a:ext cx="7920880" cy="1906253"/>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r>
              <a:rPr lang="en-GB" sz="3600" b="0" dirty="0">
                <a:latin typeface="Georgia" panose="02040502050405020303" pitchFamily="18" charset="0"/>
              </a:rPr>
              <a:t>Future digital / hybrid practice</a:t>
            </a:r>
          </a:p>
        </p:txBody>
      </p:sp>
      <p:sp>
        <p:nvSpPr>
          <p:cNvPr id="5" name="Content Placeholder 4"/>
          <p:cNvSpPr>
            <a:spLocks noGrp="1"/>
          </p:cNvSpPr>
          <p:nvPr>
            <p:ph idx="1"/>
          </p:nvPr>
        </p:nvSpPr>
        <p:spPr>
          <a:xfrm>
            <a:off x="287524" y="620688"/>
            <a:ext cx="8532948" cy="4392489"/>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pPr>
              <a:spcBef>
                <a:spcPts val="900"/>
              </a:spcBef>
            </a:pPr>
            <a:endParaRPr lang="en-GB" sz="1800" b="0" dirty="0"/>
          </a:p>
          <a:p>
            <a:pPr>
              <a:spcBef>
                <a:spcPts val="900"/>
              </a:spcBef>
            </a:pPr>
            <a:r>
              <a:rPr lang="en-GB" sz="2000" b="0" dirty="0"/>
              <a:t>Benefits for prof meetings, with some concerns re including families </a:t>
            </a:r>
          </a:p>
          <a:p>
            <a:pPr>
              <a:spcBef>
                <a:spcPts val="900"/>
              </a:spcBef>
            </a:pPr>
            <a:r>
              <a:rPr lang="en-GB" sz="2000" b="0" dirty="0"/>
              <a:t>‘Virtual visits’ stopped quickly – seen as a last resort – but are benefits</a:t>
            </a:r>
          </a:p>
          <a:p>
            <a:pPr>
              <a:spcBef>
                <a:spcPts val="900"/>
              </a:spcBef>
            </a:pPr>
            <a:r>
              <a:rPr lang="en-GB" sz="2000" b="0" dirty="0"/>
              <a:t>Most parents we interviewed adapted to digital support, and some also reported positive feedback from their children</a:t>
            </a:r>
          </a:p>
          <a:p>
            <a:pPr>
              <a:spcBef>
                <a:spcPts val="900"/>
              </a:spcBef>
            </a:pPr>
            <a:r>
              <a:rPr lang="en-GB" sz="2000" b="0" dirty="0"/>
              <a:t>Potential for SW to offer continuous support to families &amp; other professionals</a:t>
            </a:r>
          </a:p>
          <a:p>
            <a:pPr>
              <a:spcBef>
                <a:spcPts val="900"/>
              </a:spcBef>
            </a:pPr>
            <a:r>
              <a:rPr lang="en-GB" sz="2000" b="0" dirty="0"/>
              <a:t>Must be attentive to inequalities and digital exclusion</a:t>
            </a:r>
          </a:p>
          <a:p>
            <a:pPr>
              <a:spcBef>
                <a:spcPts val="900"/>
              </a:spcBef>
            </a:pPr>
            <a:r>
              <a:rPr lang="en-GB" sz="2000" b="0" dirty="0"/>
              <a:t>WhatsApp messaging has grown, within teams &amp; with SUs</a:t>
            </a:r>
          </a:p>
          <a:p>
            <a:pPr>
              <a:spcBef>
                <a:spcPts val="900"/>
              </a:spcBef>
            </a:pPr>
            <a:r>
              <a:rPr lang="en-GB" sz="2000" b="0" dirty="0"/>
              <a:t>Increase the visibility &amp; appreciation of what social workers do. </a:t>
            </a:r>
          </a:p>
          <a:p>
            <a:pPr>
              <a:spcBef>
                <a:spcPts val="600"/>
              </a:spcBef>
            </a:pPr>
            <a:endParaRPr lang="en-GB" sz="1900" dirty="0"/>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6"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4"/>
            <a:ext cx="1120140" cy="328295"/>
          </a:xfrm>
          <a:prstGeom prst="rect">
            <a:avLst/>
          </a:prstGeom>
        </p:spPr>
      </p:pic>
    </p:spTree>
    <p:extLst>
      <p:ext uri="{BB962C8B-B14F-4D97-AF65-F5344CB8AC3E}">
        <p14:creationId xmlns:p14="http://schemas.microsoft.com/office/powerpoint/2010/main" val="103586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BE25D2-D850-4C3F-870B-8978818917F9}"/>
              </a:ext>
            </a:extLst>
          </p:cNvPr>
          <p:cNvSpPr>
            <a:spLocks noGrp="1"/>
          </p:cNvSpPr>
          <p:nvPr>
            <p:ph idx="1"/>
          </p:nvPr>
        </p:nvSpPr>
        <p:spPr>
          <a:xfrm>
            <a:off x="395536" y="1124744"/>
            <a:ext cx="7772400" cy="4608513"/>
          </a:xfrm>
        </p:spPr>
        <p:txBody>
          <a:bodyPr/>
          <a:lstStyle/>
          <a:p>
            <a:r>
              <a:rPr lang="en-GB" sz="3200" dirty="0">
                <a:hlinkClick r:id="rId2">
                  <a:extLst>
                    <a:ext uri="{A12FA001-AC4F-418D-AE19-62706E023703}">
                      <ahyp:hlinkClr xmlns:ahyp="http://schemas.microsoft.com/office/drawing/2018/hyperlinkcolor" val="tx"/>
                    </a:ext>
                  </a:extLst>
                </a:hlinkClick>
              </a:rPr>
              <a:t>H.Ferguson.3@bham.ac.uk</a:t>
            </a:r>
            <a:endParaRPr lang="en-GB" sz="3200" dirty="0"/>
          </a:p>
          <a:p>
            <a:endParaRPr lang="en-GB" sz="3200" dirty="0"/>
          </a:p>
          <a:p>
            <a:r>
              <a:rPr lang="en-GB" sz="3200" dirty="0"/>
              <a:t>@</a:t>
            </a:r>
            <a:r>
              <a:rPr lang="en-GB" sz="3200" dirty="0" err="1"/>
              <a:t>harr_Ferguson</a:t>
            </a:r>
            <a:endParaRPr lang="en-GB" sz="3200" dirty="0"/>
          </a:p>
          <a:p>
            <a:pPr marL="0" indent="0">
              <a:buNone/>
            </a:pPr>
            <a:endParaRPr lang="en-GB" sz="3200" dirty="0"/>
          </a:p>
          <a:p>
            <a:r>
              <a:rPr lang="en-GB" sz="3200" dirty="0">
                <a:hlinkClick r:id="rId3">
                  <a:extLst>
                    <a:ext uri="{A12FA001-AC4F-418D-AE19-62706E023703}">
                      <ahyp:hlinkClr xmlns:ahyp="http://schemas.microsoft.com/office/drawing/2018/hyperlinkcolor" val="tx"/>
                    </a:ext>
                  </a:extLst>
                </a:hlinkClick>
              </a:rPr>
              <a:t>Research web pages:     https://www.birmingham.ac.uk/child-protection-and-social-distancing</a:t>
            </a:r>
            <a:endParaRPr lang="en-GB" sz="3200" dirty="0"/>
          </a:p>
          <a:p>
            <a:endParaRPr lang="en-GB" sz="3600" dirty="0"/>
          </a:p>
        </p:txBody>
      </p:sp>
    </p:spTree>
    <p:extLst>
      <p:ext uri="{BB962C8B-B14F-4D97-AF65-F5344CB8AC3E}">
        <p14:creationId xmlns:p14="http://schemas.microsoft.com/office/powerpoint/2010/main" val="343018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04664"/>
            <a:ext cx="6048672" cy="1782763"/>
          </a:xfrm>
        </p:spPr>
        <p:txBody>
          <a:bodyPr/>
          <a:lstStyle/>
          <a:p>
            <a:r>
              <a:rPr lang="en-GB" dirty="0"/>
              <a:t>Covid-19 Research</a:t>
            </a:r>
          </a:p>
        </p:txBody>
      </p:sp>
      <p:sp>
        <p:nvSpPr>
          <p:cNvPr id="5" name="Content Placeholder 4"/>
          <p:cNvSpPr>
            <a:spLocks noGrp="1"/>
          </p:cNvSpPr>
          <p:nvPr>
            <p:ph idx="1"/>
          </p:nvPr>
        </p:nvSpPr>
        <p:spPr>
          <a:xfrm>
            <a:off x="395536" y="1340768"/>
            <a:ext cx="5400600" cy="3672408"/>
          </a:xfrm>
        </p:spPr>
        <p:txBody>
          <a:bodyPr/>
          <a:lstStyle/>
          <a:p>
            <a:pPr>
              <a:spcBef>
                <a:spcPts val="900"/>
              </a:spcBef>
            </a:pPr>
            <a:r>
              <a:rPr lang="en-GB" i="1" dirty="0"/>
              <a:t>How can practices that have relied on achieving closeness keep children safe and help families in a period of institutionalised social </a:t>
            </a:r>
            <a:r>
              <a:rPr lang="en-GB" i="1"/>
              <a:t>distancing?</a:t>
            </a:r>
          </a:p>
          <a:p>
            <a:pPr marL="0" indent="0">
              <a:spcBef>
                <a:spcPts val="900"/>
              </a:spcBef>
              <a:buNone/>
            </a:pPr>
            <a:endParaRPr lang="en-GB" i="1" dirty="0"/>
          </a:p>
          <a:p>
            <a:pPr>
              <a:spcBef>
                <a:spcPts val="900"/>
              </a:spcBef>
            </a:pPr>
            <a:r>
              <a:rPr lang="en-GB" dirty="0"/>
              <a:t>Professor Harry Ferguson (University of Birmingham, UK, PI) @</a:t>
            </a:r>
            <a:r>
              <a:rPr lang="en-GB" dirty="0" err="1"/>
              <a:t>harr_ferguson</a:t>
            </a:r>
            <a:endParaRPr lang="en-GB" dirty="0"/>
          </a:p>
          <a:p>
            <a:pPr>
              <a:spcBef>
                <a:spcPts val="900"/>
              </a:spcBef>
            </a:pPr>
            <a:r>
              <a:rPr lang="en-GB" dirty="0"/>
              <a:t>Professor Sarah Pink (Monash University, Australia)  @</a:t>
            </a:r>
            <a:r>
              <a:rPr lang="en-GB" dirty="0" err="1"/>
              <a:t>pinkydigital</a:t>
            </a:r>
            <a:r>
              <a:rPr lang="en-GB" dirty="0"/>
              <a:t> </a:t>
            </a:r>
          </a:p>
          <a:p>
            <a:pPr>
              <a:spcBef>
                <a:spcPts val="900"/>
              </a:spcBef>
            </a:pPr>
            <a:r>
              <a:rPr lang="en-GB" dirty="0"/>
              <a:t>Dr Laura Kelly (University of Birmingham) @</a:t>
            </a:r>
            <a:r>
              <a:rPr lang="en-GB" dirty="0" err="1"/>
              <a:t>laura_c_kelly</a:t>
            </a:r>
            <a:r>
              <a:rPr lang="en-GB" dirty="0"/>
              <a:t> </a:t>
            </a:r>
          </a:p>
          <a:p>
            <a:pPr marL="0" indent="0">
              <a:spcBef>
                <a:spcPts val="900"/>
              </a:spcBef>
              <a:buNone/>
            </a:pPr>
            <a:endParaRPr lang="en-GB" dirty="0"/>
          </a:p>
          <a:p>
            <a:pPr marL="0" indent="0">
              <a:spcBef>
                <a:spcPts val="900"/>
              </a:spcBef>
              <a:buNone/>
            </a:pPr>
            <a:endParaRPr lang="en-GB" sz="1800" dirty="0"/>
          </a:p>
          <a:p>
            <a:pPr>
              <a:spcBef>
                <a:spcPts val="900"/>
              </a:spcBef>
            </a:pPr>
            <a:endParaRPr lang="en-GB" sz="1800" dirty="0"/>
          </a:p>
          <a:p>
            <a:endParaRPr lang="en-GB" dirty="0"/>
          </a:p>
        </p:txBody>
      </p:sp>
      <p:pic>
        <p:nvPicPr>
          <p:cNvPr id="3" name="Picture Placeholder 2">
            <a:extLst>
              <a:ext uri="{FF2B5EF4-FFF2-40B4-BE49-F238E27FC236}">
                <a16:creationId xmlns:a16="http://schemas.microsoft.com/office/drawing/2014/main" id="{3E5FB3DF-15A5-4D5C-B0F0-360165A6AB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6735118" y="1461783"/>
            <a:ext cx="1120140" cy="1120140"/>
          </a:xfrm>
        </p:spPr>
      </p:pic>
      <p:pic>
        <p:nvPicPr>
          <p:cNvPr id="27" name="Picture Placeholder 26">
            <a:extLst>
              <a:ext uri="{FF2B5EF4-FFF2-40B4-BE49-F238E27FC236}">
                <a16:creationId xmlns:a16="http://schemas.microsoft.com/office/drawing/2014/main" id="{27899E51-7AD6-469D-817B-5B53A5A99DF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959" b="1959"/>
          <a:stretch>
            <a:fillRect/>
          </a:stretch>
        </p:blipFill>
        <p:spPr>
          <a:xfrm>
            <a:off x="6750377" y="4034577"/>
            <a:ext cx="1120140" cy="1120140"/>
          </a:xfrm>
        </p:spPr>
      </p:pic>
      <p:pic>
        <p:nvPicPr>
          <p:cNvPr id="7" name="Picture Placeholder 6">
            <a:extLst>
              <a:ext uri="{FF2B5EF4-FFF2-40B4-BE49-F238E27FC236}">
                <a16:creationId xmlns:a16="http://schemas.microsoft.com/office/drawing/2014/main" id="{75428C83-B149-47AB-8EE9-43429E47B36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6732240" y="2749472"/>
            <a:ext cx="1120140" cy="1120140"/>
          </a:xfrm>
        </p:spPr>
      </p:pic>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6">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110738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t>Methodology</a:t>
            </a:r>
          </a:p>
        </p:txBody>
      </p:sp>
      <p:sp>
        <p:nvSpPr>
          <p:cNvPr id="5" name="Content Placeholder 4"/>
          <p:cNvSpPr>
            <a:spLocks noGrp="1"/>
          </p:cNvSpPr>
          <p:nvPr>
            <p:ph idx="1"/>
          </p:nvPr>
        </p:nvSpPr>
        <p:spPr>
          <a:xfrm>
            <a:off x="395536" y="1988840"/>
            <a:ext cx="8208912" cy="3168352"/>
          </a:xfrm>
        </p:spPr>
        <p:txBody>
          <a:bodyPr/>
          <a:lstStyle/>
          <a:p>
            <a:pPr>
              <a:spcBef>
                <a:spcPts val="1200"/>
              </a:spcBef>
            </a:pPr>
            <a:r>
              <a:rPr lang="en-GB" sz="2400" dirty="0"/>
              <a:t>Based in four (anonymous) local authorities</a:t>
            </a:r>
          </a:p>
          <a:p>
            <a:pPr>
              <a:spcBef>
                <a:spcPts val="1200"/>
              </a:spcBef>
            </a:pPr>
            <a:r>
              <a:rPr lang="en-GB" sz="2400" dirty="0"/>
              <a:t>Qualitative - longitudinal approach</a:t>
            </a:r>
          </a:p>
          <a:p>
            <a:pPr>
              <a:spcBef>
                <a:spcPts val="1200"/>
              </a:spcBef>
            </a:pPr>
            <a:r>
              <a:rPr lang="en-GB" sz="2400" dirty="0"/>
              <a:t>Interviews with 48 SWs, FSWs &amp; managers every circa 4 weeks (for 8 months)</a:t>
            </a:r>
          </a:p>
          <a:p>
            <a:pPr>
              <a:spcBef>
                <a:spcPts val="1200"/>
              </a:spcBef>
            </a:pPr>
            <a:r>
              <a:rPr lang="en-GB" sz="2400" dirty="0"/>
              <a:t>Case-study approach: data on work with selected families over time </a:t>
            </a:r>
          </a:p>
          <a:p>
            <a:pPr>
              <a:spcBef>
                <a:spcPts val="1200"/>
              </a:spcBef>
            </a:pPr>
            <a:r>
              <a:rPr lang="en-GB" sz="2400" dirty="0"/>
              <a:t>Interviewed 21 parents and 1 g/parent in these cases.</a:t>
            </a:r>
          </a:p>
          <a:p>
            <a:endParaRPr lang="en-GB" dirty="0"/>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36140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What does helpful practice look like?</a:t>
            </a:r>
            <a:br>
              <a:rPr lang="en-GB" dirty="0"/>
            </a:br>
            <a:endParaRPr lang="en-GB" dirty="0"/>
          </a:p>
        </p:txBody>
      </p:sp>
      <p:sp>
        <p:nvSpPr>
          <p:cNvPr id="5" name="Content Placeholder 4"/>
          <p:cNvSpPr>
            <a:spLocks noGrp="1"/>
          </p:cNvSpPr>
          <p:nvPr>
            <p:ph idx="1"/>
          </p:nvPr>
        </p:nvSpPr>
        <p:spPr>
          <a:xfrm>
            <a:off x="395536" y="1988840"/>
            <a:ext cx="8208912" cy="3168352"/>
          </a:xfrm>
        </p:spPr>
        <p:txBody>
          <a:bodyPr/>
          <a:lstStyle/>
          <a:p>
            <a:endParaRPr lang="en-GB" dirty="0"/>
          </a:p>
          <a:p>
            <a:r>
              <a:rPr lang="en-GB" sz="2800" dirty="0"/>
              <a:t>What are the most important components of being helpful?</a:t>
            </a:r>
          </a:p>
          <a:p>
            <a:pPr marL="0" indent="0">
              <a:buNone/>
            </a:pPr>
            <a:r>
              <a:rPr lang="en-GB" sz="2800" dirty="0"/>
              <a:t> </a:t>
            </a:r>
          </a:p>
          <a:p>
            <a:r>
              <a:rPr lang="en-GB" sz="2800" dirty="0"/>
              <a:t>Choose one and write it in the chat box.</a:t>
            </a:r>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128034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48680"/>
            <a:ext cx="7920880" cy="1638747"/>
          </a:xfrm>
        </p:spPr>
        <p:txBody>
          <a:bodyPr/>
          <a:lstStyle/>
          <a:p>
            <a:r>
              <a:rPr lang="en-GB" dirty="0"/>
              <a:t>Ethical practice and the desire for closeness</a:t>
            </a:r>
            <a:endParaRPr lang="en-GB" dirty="0">
              <a:latin typeface="+mn-lt"/>
            </a:endParaRPr>
          </a:p>
        </p:txBody>
      </p:sp>
      <p:sp>
        <p:nvSpPr>
          <p:cNvPr id="5" name="Content Placeholder 4"/>
          <p:cNvSpPr>
            <a:spLocks noGrp="1"/>
          </p:cNvSpPr>
          <p:nvPr>
            <p:ph idx="1"/>
          </p:nvPr>
        </p:nvSpPr>
        <p:spPr>
          <a:xfrm>
            <a:off x="395536" y="1826637"/>
            <a:ext cx="5688632" cy="3186539"/>
          </a:xfrm>
        </p:spPr>
        <p:txBody>
          <a:bodyPr/>
          <a:lstStyle/>
          <a:p>
            <a:pPr>
              <a:lnSpc>
                <a:spcPct val="105000"/>
              </a:lnSpc>
              <a:spcBef>
                <a:spcPts val="1200"/>
              </a:spcBef>
            </a:pPr>
            <a:r>
              <a:rPr lang="en-GB" dirty="0"/>
              <a:t>SWs regularly choosing to act with selflessness and integrity</a:t>
            </a:r>
          </a:p>
          <a:p>
            <a:pPr>
              <a:lnSpc>
                <a:spcPct val="105000"/>
              </a:lnSpc>
              <a:spcBef>
                <a:spcPts val="1200"/>
              </a:spcBef>
            </a:pPr>
            <a:r>
              <a:rPr lang="en-GB" dirty="0"/>
              <a:t>“Children being safe is as important as </a:t>
            </a:r>
            <a:r>
              <a:rPr lang="en-GB" dirty="0" err="1"/>
              <a:t>Covid</a:t>
            </a:r>
            <a:r>
              <a:rPr lang="en-GB" dirty="0"/>
              <a:t>, I can’t not go into houses, I can’t not see children on their own” </a:t>
            </a:r>
          </a:p>
          <a:p>
            <a:pPr marL="0" indent="0">
              <a:lnSpc>
                <a:spcPct val="105000"/>
              </a:lnSpc>
              <a:spcBef>
                <a:spcPts val="1200"/>
              </a:spcBef>
              <a:buNone/>
            </a:pPr>
            <a:endParaRPr lang="en-GB" dirty="0"/>
          </a:p>
          <a:p>
            <a:pPr>
              <a:lnSpc>
                <a:spcPct val="105000"/>
              </a:lnSpc>
              <a:spcBef>
                <a:spcPts val="1200"/>
              </a:spcBef>
            </a:pPr>
            <a:r>
              <a:rPr lang="en-GB" dirty="0"/>
              <a:t>But practitioners need to be protected from taking too many risks.</a:t>
            </a:r>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pic>
        <p:nvPicPr>
          <p:cNvPr id="6" name="Picture 5">
            <a:extLst>
              <a:ext uri="{FF2B5EF4-FFF2-40B4-BE49-F238E27FC236}">
                <a16:creationId xmlns:a16="http://schemas.microsoft.com/office/drawing/2014/main" id="{3E92A3AA-718B-4FD5-8801-D12D8B9485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0349" y="1826637"/>
            <a:ext cx="2160000" cy="1440000"/>
          </a:xfrm>
          <a:prstGeom prst="rect">
            <a:avLst/>
          </a:prstGeom>
        </p:spPr>
      </p:pic>
      <p:pic>
        <p:nvPicPr>
          <p:cNvPr id="10" name="Picture 9">
            <a:extLst>
              <a:ext uri="{FF2B5EF4-FFF2-40B4-BE49-F238E27FC236}">
                <a16:creationId xmlns:a16="http://schemas.microsoft.com/office/drawing/2014/main" id="{500A5ED9-7CB9-4806-8BB1-9B2A076A1A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0349" y="3537012"/>
            <a:ext cx="2160000" cy="1437916"/>
          </a:xfrm>
          <a:prstGeom prst="rect">
            <a:avLst/>
          </a:prstGeom>
        </p:spPr>
      </p:pic>
    </p:spTree>
    <p:extLst>
      <p:ext uri="{BB962C8B-B14F-4D97-AF65-F5344CB8AC3E}">
        <p14:creationId xmlns:p14="http://schemas.microsoft.com/office/powerpoint/2010/main" val="376275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mn-lt"/>
              </a:rPr>
              <a:t>Closeness / intimacy</a:t>
            </a:r>
          </a:p>
        </p:txBody>
      </p:sp>
      <p:sp>
        <p:nvSpPr>
          <p:cNvPr id="5" name="Content Placeholder 4"/>
          <p:cNvSpPr>
            <a:spLocks noGrp="1"/>
          </p:cNvSpPr>
          <p:nvPr>
            <p:ph idx="1"/>
          </p:nvPr>
        </p:nvSpPr>
        <p:spPr>
          <a:xfrm>
            <a:off x="395536" y="1412775"/>
            <a:ext cx="7772400" cy="4320481"/>
          </a:xfrm>
        </p:spPr>
        <p:txBody>
          <a:bodyPr/>
          <a:lstStyle/>
          <a:p>
            <a:pPr>
              <a:spcBef>
                <a:spcPts val="1800"/>
              </a:spcBef>
            </a:pPr>
            <a:r>
              <a:rPr lang="en-GB" sz="2400" dirty="0"/>
              <a:t>Distancing is difficult: Touch often still being used</a:t>
            </a:r>
          </a:p>
          <a:p>
            <a:pPr>
              <a:spcBef>
                <a:spcPts val="1800"/>
              </a:spcBef>
            </a:pPr>
            <a:r>
              <a:rPr lang="en-GB" sz="2400" dirty="0"/>
              <a:t>4 year old girl: “likes to come and put her head on my knee, I think it is almost like a comfort thing, I think she slightly understands that I am there trying to help.”</a:t>
            </a:r>
          </a:p>
          <a:p>
            <a:pPr>
              <a:spcBef>
                <a:spcPts val="1800"/>
              </a:spcBef>
            </a:pPr>
            <a:r>
              <a:rPr lang="en-GB" sz="2400" dirty="0"/>
              <a:t>Uncertainty of home visits, small properties / spaces</a:t>
            </a:r>
          </a:p>
          <a:p>
            <a:pPr>
              <a:spcBef>
                <a:spcPts val="1800"/>
              </a:spcBef>
            </a:pPr>
            <a:r>
              <a:rPr lang="en-GB" sz="2400" dirty="0"/>
              <a:t>General concern about effects of wearing PPE, especially masks (when they were available).</a:t>
            </a:r>
          </a:p>
          <a:p>
            <a:pPr>
              <a:spcBef>
                <a:spcPts val="600"/>
              </a:spcBef>
            </a:pPr>
            <a:endParaRPr lang="en-GB" sz="1800" dirty="0"/>
          </a:p>
          <a:p>
            <a:pPr marL="0" indent="0">
              <a:spcBef>
                <a:spcPts val="600"/>
              </a:spcBef>
              <a:buNone/>
            </a:pPr>
            <a:endParaRPr lang="en-GB" sz="1800" dirty="0"/>
          </a:p>
          <a:p>
            <a:pPr>
              <a:spcBef>
                <a:spcPts val="600"/>
              </a:spcBef>
            </a:pPr>
            <a:endParaRPr lang="en-GB" sz="1800" dirty="0"/>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318764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CD3A-ECF7-4935-A86C-4EF514E4B687}"/>
              </a:ext>
            </a:extLst>
          </p:cNvPr>
          <p:cNvSpPr>
            <a:spLocks noGrp="1"/>
          </p:cNvSpPr>
          <p:nvPr>
            <p:ph type="title"/>
          </p:nvPr>
        </p:nvSpPr>
        <p:spPr/>
        <p:txBody>
          <a:bodyPr/>
          <a:lstStyle/>
          <a:p>
            <a:r>
              <a:rPr lang="en-GB" sz="3200" dirty="0"/>
              <a:t>Courage</a:t>
            </a:r>
          </a:p>
        </p:txBody>
      </p:sp>
      <p:sp>
        <p:nvSpPr>
          <p:cNvPr id="3" name="Content Placeholder 2">
            <a:extLst>
              <a:ext uri="{FF2B5EF4-FFF2-40B4-BE49-F238E27FC236}">
                <a16:creationId xmlns:a16="http://schemas.microsoft.com/office/drawing/2014/main" id="{317A8438-99DA-4103-B60B-A56E65D03352}"/>
              </a:ext>
            </a:extLst>
          </p:cNvPr>
          <p:cNvSpPr>
            <a:spLocks noGrp="1"/>
          </p:cNvSpPr>
          <p:nvPr>
            <p:ph idx="1"/>
          </p:nvPr>
        </p:nvSpPr>
        <p:spPr>
          <a:xfrm>
            <a:off x="395536" y="1268761"/>
            <a:ext cx="7772400" cy="4464496"/>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pPr marL="0" indent="0">
              <a:buNone/>
            </a:pPr>
            <a:r>
              <a:rPr lang="en-GB" sz="2400" b="0" dirty="0"/>
              <a:t>“It was a complicated time, it’s a very small area and they weren’t allowed out and stuff like that. … And [Tom’s] great with advice, he gives us advice. Which is really positive. And even if he can’t solve things just knowing that you’ve got someone to tell or something to say it is a massive help I feel. … [After being ill with COVID-19] I mean he was probably the only person that was brave enough to visit us. So that was great.” (Mother) </a:t>
            </a:r>
          </a:p>
          <a:p>
            <a:pPr marL="0" indent="0">
              <a:buNone/>
            </a:pPr>
            <a:endParaRPr lang="en-GB" sz="1800" b="0" dirty="0"/>
          </a:p>
          <a:p>
            <a:pPr marL="0" indent="0">
              <a:buNone/>
            </a:pPr>
            <a:endParaRPr lang="en-GB" dirty="0"/>
          </a:p>
        </p:txBody>
      </p:sp>
      <p:pic>
        <p:nvPicPr>
          <p:cNvPr id="4" name="Picture 3">
            <a:extLst>
              <a:ext uri="{FF2B5EF4-FFF2-40B4-BE49-F238E27FC236}">
                <a16:creationId xmlns:a16="http://schemas.microsoft.com/office/drawing/2014/main" id="{2385D65A-4A6D-4007-B2B6-0F5FCFDAA105}"/>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5" name="Picture 4">
            <a:extLst>
              <a:ext uri="{FF2B5EF4-FFF2-40B4-BE49-F238E27FC236}">
                <a16:creationId xmlns:a16="http://schemas.microsoft.com/office/drawing/2014/main" id="{9CD85B7D-EF51-414C-BD19-E73BBE47BF50}"/>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327085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448" y="260648"/>
            <a:ext cx="7992888" cy="1960925"/>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r>
              <a:rPr lang="en-GB" sz="3600" b="0" dirty="0"/>
              <a:t>Outcomes: care proceedings, removal of children </a:t>
            </a:r>
            <a:endParaRPr lang="en-GB" sz="3600" b="0" dirty="0">
              <a:latin typeface="+mn-lt"/>
            </a:endParaRPr>
          </a:p>
        </p:txBody>
      </p:sp>
      <p:sp>
        <p:nvSpPr>
          <p:cNvPr id="5" name="Content Placeholder 4"/>
          <p:cNvSpPr>
            <a:spLocks noGrp="1"/>
          </p:cNvSpPr>
          <p:nvPr>
            <p:ph idx="1"/>
          </p:nvPr>
        </p:nvSpPr>
        <p:spPr>
          <a:xfrm>
            <a:off x="405448" y="1772816"/>
            <a:ext cx="7772400" cy="3296072"/>
          </a:xfrm>
        </p:spPr>
        <p:txBody>
          <a:bodyPr/>
          <a:lstStyle>
            <a:defPPr>
              <a:defRPr lang="en-GB"/>
            </a:defPPr>
            <a:lvl1pPr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733" b="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733" b="1" kern="1200">
                <a:solidFill>
                  <a:schemeClr val="tx1"/>
                </a:solidFill>
                <a:latin typeface="Arial" panose="020B0604020202020204" pitchFamily="34" charset="0"/>
                <a:ea typeface="ＭＳ Ｐゴシック" panose="020B0600070205080204" pitchFamily="34" charset="-128"/>
                <a:cs typeface="+mn-cs"/>
              </a:defRPr>
            </a:lvl9pPr>
          </a:lstStyle>
          <a:p>
            <a:pPr>
              <a:spcBef>
                <a:spcPts val="1200"/>
              </a:spcBef>
            </a:pPr>
            <a:r>
              <a:rPr lang="en-GB" sz="2400" b="0" dirty="0" err="1"/>
              <a:t>Covid</a:t>
            </a:r>
            <a:r>
              <a:rPr lang="en-GB" sz="2400" b="0" dirty="0"/>
              <a:t> has made life harder - poverty, mental health problems, domestic abuse</a:t>
            </a:r>
          </a:p>
          <a:p>
            <a:pPr>
              <a:spcBef>
                <a:spcPts val="1200"/>
              </a:spcBef>
            </a:pPr>
            <a:r>
              <a:rPr lang="en-GB" sz="2400" b="0" dirty="0"/>
              <a:t>Absence of addiction &amp; other therapeutic services</a:t>
            </a:r>
          </a:p>
          <a:p>
            <a:pPr>
              <a:spcBef>
                <a:spcPts val="1200"/>
              </a:spcBef>
            </a:pPr>
            <a:r>
              <a:rPr lang="en-GB" sz="2400" b="0" dirty="0"/>
              <a:t>Children removed who may not otherwise have been</a:t>
            </a:r>
          </a:p>
          <a:p>
            <a:pPr>
              <a:spcBef>
                <a:spcPts val="1200"/>
              </a:spcBef>
            </a:pPr>
            <a:r>
              <a:rPr lang="en-GB" sz="2400" b="0" dirty="0"/>
              <a:t>Human rights issues re meaningful parental participation in decisions, court, family time. </a:t>
            </a:r>
          </a:p>
        </p:txBody>
      </p:sp>
      <p:pic>
        <p:nvPicPr>
          <p:cNvPr id="8" name="Picture 7">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9" name="Picture 8">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220201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0723" y="548680"/>
            <a:ext cx="7772400" cy="1008941"/>
          </a:xfrm>
        </p:spPr>
        <p:txBody>
          <a:bodyPr/>
          <a:lstStyle/>
          <a:p>
            <a:r>
              <a:rPr lang="en-GB" dirty="0"/>
              <a:t>Perseverance </a:t>
            </a:r>
            <a:br>
              <a:rPr lang="en-GB" dirty="0"/>
            </a:br>
            <a:endParaRPr lang="en-GB" dirty="0"/>
          </a:p>
        </p:txBody>
      </p:sp>
      <p:sp>
        <p:nvSpPr>
          <p:cNvPr id="9" name="Content Placeholder 8"/>
          <p:cNvSpPr>
            <a:spLocks noGrp="1"/>
          </p:cNvSpPr>
          <p:nvPr>
            <p:ph idx="1"/>
          </p:nvPr>
        </p:nvSpPr>
        <p:spPr>
          <a:xfrm>
            <a:off x="410722" y="1484784"/>
            <a:ext cx="8305753" cy="3672408"/>
          </a:xfrm>
        </p:spPr>
        <p:txBody>
          <a:bodyPr/>
          <a:lstStyle/>
          <a:p>
            <a:pPr marL="0" indent="0">
              <a:buNone/>
            </a:pPr>
            <a:r>
              <a:rPr lang="en-GB" sz="1800" u="sng" dirty="0"/>
              <a:t>April 2020 </a:t>
            </a:r>
            <a:r>
              <a:rPr lang="en-GB" sz="1800" dirty="0"/>
              <a:t>       3 children:  3, 6 and 8.  Domestic abuse, ‘neglect’, CP plan, PLO</a:t>
            </a:r>
          </a:p>
          <a:p>
            <a:pPr marL="0" indent="0">
              <a:buNone/>
            </a:pPr>
            <a:endParaRPr lang="en-GB" sz="1800" dirty="0"/>
          </a:p>
          <a:p>
            <a:r>
              <a:rPr lang="en-GB" sz="1800" dirty="0"/>
              <a:t>“I still visit every ten days like I usually would. … What is different is that I am not able to see the children alone in the same way that I would like to, in school as well as at home, and the way their house is, it is very difficult to find anywhere that is particularly private to speak to the children so I guess that kind of part of the work is different.” </a:t>
            </a:r>
          </a:p>
          <a:p>
            <a:pPr marL="0" indent="0">
              <a:buNone/>
            </a:pPr>
            <a:endParaRPr lang="en-GB" sz="1800" dirty="0"/>
          </a:p>
          <a:p>
            <a:r>
              <a:rPr lang="en-GB" sz="1800" dirty="0"/>
              <a:t>The children had a domestic abuse support worker, who had stopped doing visits.  School called over the phone to speak to the children and their mum, ‘Susan’, but the phone was put on loud speaker by Dad, “so it becomes quite difficult to then get a true picture because we’re really aware that calls are being listened in to and we might not be being told everything because he is there listening.”</a:t>
            </a:r>
          </a:p>
          <a:p>
            <a:endParaRPr lang="en-GB" sz="1800" dirty="0"/>
          </a:p>
          <a:p>
            <a:endParaRPr lang="en-GB" dirty="0"/>
          </a:p>
        </p:txBody>
      </p:sp>
      <p:pic>
        <p:nvPicPr>
          <p:cNvPr id="4" name="Picture 3">
            <a:extLst>
              <a:ext uri="{FF2B5EF4-FFF2-40B4-BE49-F238E27FC236}">
                <a16:creationId xmlns:a16="http://schemas.microsoft.com/office/drawing/2014/main" id="{CD0CCFDC-E67E-47BF-B06D-800F7E023E10}"/>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68145" y="5372387"/>
            <a:ext cx="1500505" cy="381000"/>
          </a:xfrm>
          <a:prstGeom prst="rect">
            <a:avLst/>
          </a:prstGeom>
        </p:spPr>
      </p:pic>
      <p:pic>
        <p:nvPicPr>
          <p:cNvPr id="5" name="Picture 4">
            <a:extLst>
              <a:ext uri="{FF2B5EF4-FFF2-40B4-BE49-F238E27FC236}">
                <a16:creationId xmlns:a16="http://schemas.microsoft.com/office/drawing/2014/main" id="{62281D36-E03F-487E-A1CE-5CDDAA3637E7}"/>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7596336" y="5425093"/>
            <a:ext cx="1120140" cy="328295"/>
          </a:xfrm>
          <a:prstGeom prst="rect">
            <a:avLst/>
          </a:prstGeom>
        </p:spPr>
      </p:pic>
    </p:spTree>
    <p:extLst>
      <p:ext uri="{BB962C8B-B14F-4D97-AF65-F5344CB8AC3E}">
        <p14:creationId xmlns:p14="http://schemas.microsoft.com/office/powerpoint/2010/main" val="381577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P and SD slide template" id="{0BBAAC6D-05B2-4BB8-BA1E-025DE237D20D}" vid="{39162ECF-548F-403B-8406-AC6A14412431}"/>
    </a:ext>
  </a:extLst>
</a:theme>
</file>

<file path=ppt/theme/theme3.xml><?xml version="1.0" encoding="utf-8"?>
<a:theme xmlns:a="http://schemas.openxmlformats.org/drawingml/2006/main" name="1_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P and SD slide template" id="{0BBAAC6D-05B2-4BB8-BA1E-025DE237D20D}" vid="{39162ECF-548F-403B-8406-AC6A144124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93802C03E3934EBF4DFF04797001C6" ma:contentTypeVersion="10" ma:contentTypeDescription="Create a new document." ma:contentTypeScope="" ma:versionID="3a6a92c53596a44d36f90d9cb938d85b">
  <xsd:schema xmlns:xsd="http://www.w3.org/2001/XMLSchema" xmlns:xs="http://www.w3.org/2001/XMLSchema" xmlns:p="http://schemas.microsoft.com/office/2006/metadata/properties" xmlns:ns3="63b6a8b4-d5c0-4b64-9eb1-403a4058ae3b" targetNamespace="http://schemas.microsoft.com/office/2006/metadata/properties" ma:root="true" ma:fieldsID="e15c0b6b41279d0c4dcbf4757ceff295" ns3:_="">
    <xsd:import namespace="63b6a8b4-d5c0-4b64-9eb1-403a4058ae3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6a8b4-d5c0-4b64-9eb1-403a4058ae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43AA45-87D2-4C39-B025-DF59BD9BA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6a8b4-d5c0-4b64-9eb1-403a4058a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E4464-266E-4F55-BBC5-AC46893F1C89}">
  <ds:schemaRefs>
    <ds:schemaRef ds:uri="http://schemas.microsoft.com/sharepoint/v3/contenttype/forms"/>
  </ds:schemaRefs>
</ds:datastoreItem>
</file>

<file path=customXml/itemProps3.xml><?xml version="1.0" encoding="utf-8"?>
<ds:datastoreItem xmlns:ds="http://schemas.openxmlformats.org/officeDocument/2006/customXml" ds:itemID="{5CED8679-E14D-4A97-8209-E35AFA92A41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3b6a8b4-d5c0-4b64-9eb1-403a4058ae3b"/>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10455</TotalTime>
  <Words>2008</Words>
  <Application>Microsoft Office PowerPoint</Application>
  <PresentationFormat>On-screen Show (4:3)</PresentationFormat>
  <Paragraphs>118</Paragraphs>
  <Slides>18</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ＭＳ Ｐゴシック</vt:lpstr>
      <vt:lpstr>Arial</vt:lpstr>
      <vt:lpstr>Calibri</vt:lpstr>
      <vt:lpstr>Georgia</vt:lpstr>
      <vt:lpstr>Times New Roman</vt:lpstr>
      <vt:lpstr>Wingdings</vt:lpstr>
      <vt:lpstr>Office Theme</vt:lpstr>
      <vt:lpstr>Default Design</vt:lpstr>
      <vt:lpstr>1_Default Design</vt:lpstr>
      <vt:lpstr> The effects of Covid-19 on social work with children and parents.  Or Being helpful in Social Work</vt:lpstr>
      <vt:lpstr>Covid-19 Research</vt:lpstr>
      <vt:lpstr>Methodology</vt:lpstr>
      <vt:lpstr>What does helpful practice look like? </vt:lpstr>
      <vt:lpstr>Ethical practice and the desire for closeness</vt:lpstr>
      <vt:lpstr>Closeness / intimacy</vt:lpstr>
      <vt:lpstr>Courage</vt:lpstr>
      <vt:lpstr>Outcomes: care proceedings, removal of children </vt:lpstr>
      <vt:lpstr>Perseverance  </vt:lpstr>
      <vt:lpstr>PowerPoint Presentation</vt:lpstr>
      <vt:lpstr>October 2020 </vt:lpstr>
      <vt:lpstr>PowerPoint Presentation</vt:lpstr>
      <vt:lpstr>PowerPoint Presentation</vt:lpstr>
      <vt:lpstr>Reliability</vt:lpstr>
      <vt:lpstr>Relational practice – A ‘holding relationship’ </vt:lpstr>
      <vt:lpstr>Innovative practice</vt:lpstr>
      <vt:lpstr>Future digital / hybrid practice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life back into social work:  Learning about what social workers do and how they do it (well)</dc:title>
  <dc:creator>Harry</dc:creator>
  <cp:lastModifiedBy>Harry Ferguson (Social Work and Social Care)</cp:lastModifiedBy>
  <cp:revision>1434</cp:revision>
  <cp:lastPrinted>2016-02-17T18:27:42Z</cp:lastPrinted>
  <dcterms:created xsi:type="dcterms:W3CDTF">2014-06-30T10:04:01Z</dcterms:created>
  <dcterms:modified xsi:type="dcterms:W3CDTF">2021-04-14T17:52:48Z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0x0101000293802C03E3934EBF4DFF04797001C6</vt:lpwstr>
  </property>
</Properties>
</file>